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5143500" cx="9144000"/>
  <p:notesSz cx="6858000" cy="9144000"/>
  <p:embeddedFontLst>
    <p:embeddedFont>
      <p:font typeface="Roboto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italic.fntdata"/><Relationship Id="rId20" Type="http://schemas.openxmlformats.org/officeDocument/2006/relationships/slide" Target="slides/slide15.xml"/><Relationship Id="rId41" Type="http://schemas.openxmlformats.org/officeDocument/2006/relationships/font" Target="fonts/Roboto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Roboto-bold.fntdata"/><Relationship Id="rId16" Type="http://schemas.openxmlformats.org/officeDocument/2006/relationships/slide" Target="slides/slide11.xml"/><Relationship Id="rId38" Type="http://schemas.openxmlformats.org/officeDocument/2006/relationships/font" Target="fonts/Roboto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af1ce19da6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af1ce19da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af1ce19da6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af1ce19da6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af1ce19da6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af1ce19da6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af1ce19da6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af1ce19da6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af1ce19da6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af1ce19da6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af1ce19da6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af1ce19da6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aa44a65453_0_1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aa44a65453_0_1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aa44a65453_0_1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aa44a65453_0_1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aa44a65453_0_14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aa44a65453_0_14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aa44a65453_0_14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aa44a65453_0_14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aa44a65453_0_1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aa44a65453_0_1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aa44a65453_0_1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aa44a65453_0_1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aa44a65453_0_14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1aa44a65453_0_14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aa44a65453_0_1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1aa44a65453_0_1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aa44a65453_0_14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1aa44a65453_0_14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af1ce19da6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af1ce19da6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aa44a65453_0_1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1aa44a65453_0_1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aa44a65453_0_13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1aa44a65453_0_1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af1ce19da6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1af1ce19da6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aa44a65453_0_14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1aa44a65453_0_1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af1ce19da6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1af1ce19da6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aa44a65453_0_1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aa44a65453_0_1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af1ce19da6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1af1ce19da6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1aa44a65453_0_13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1aa44a65453_0_13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1aa44a65453_0_14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1aa44a65453_0_14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aa44a65453_0_1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aa44a65453_0_1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aa44a65453_0_1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aa44a65453_0_1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af1ce19da6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af1ce19da6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af1ce19da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af1ce19da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aa44a65453_0_1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aa44a65453_0_1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af1ce19da6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af1ce19da6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Relationship Id="rId4" Type="http://schemas.openxmlformats.org/officeDocument/2006/relationships/image" Target="../media/image7.jpg"/><Relationship Id="rId5" Type="http://schemas.openxmlformats.org/officeDocument/2006/relationships/image" Target="../media/image14.png"/><Relationship Id="rId6" Type="http://schemas.openxmlformats.org/officeDocument/2006/relationships/image" Target="../media/image13.png"/><Relationship Id="rId7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Relationship Id="rId4" Type="http://schemas.openxmlformats.org/officeDocument/2006/relationships/image" Target="../media/image7.jpg"/><Relationship Id="rId5" Type="http://schemas.openxmlformats.org/officeDocument/2006/relationships/image" Target="../media/image12.png"/><Relationship Id="rId6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books.google.com.br/books?id=0jbxwQEACAAJ" TargetMode="External"/><Relationship Id="rId4" Type="http://schemas.openxmlformats.org/officeDocument/2006/relationships/hyperlink" Target="http://dx.doi.org/10.1109/TIP.2020.2967829" TargetMode="External"/><Relationship Id="rId5" Type="http://schemas.openxmlformats.org/officeDocument/2006/relationships/hyperlink" Target="http://arxiv.org/abs/1409.1556" TargetMode="External"/><Relationship Id="rId6" Type="http://schemas.openxmlformats.org/officeDocument/2006/relationships/hyperlink" Target="http://arxiv.org/abs/1605.03663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0.png"/><Relationship Id="rId6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-4203384" y="-817909"/>
            <a:ext cx="14725175" cy="6585425"/>
          </a:xfrm>
          <a:custGeom>
            <a:rect b="b" l="l" r="r" t="t"/>
            <a:pathLst>
              <a:path extrusionOk="0" h="263417" w="589007">
                <a:moveTo>
                  <a:pt x="543819" y="11823"/>
                </a:moveTo>
                <a:cubicBezTo>
                  <a:pt x="539682" y="35467"/>
                  <a:pt x="535670" y="117167"/>
                  <a:pt x="515611" y="151155"/>
                </a:cubicBezTo>
                <a:cubicBezTo>
                  <a:pt x="495552" y="185143"/>
                  <a:pt x="474741" y="203650"/>
                  <a:pt x="423466" y="215753"/>
                </a:cubicBezTo>
                <a:cubicBezTo>
                  <a:pt x="372191" y="227856"/>
                  <a:pt x="271334" y="222395"/>
                  <a:pt x="207959" y="223775"/>
                </a:cubicBezTo>
                <a:cubicBezTo>
                  <a:pt x="144585" y="225155"/>
                  <a:pt x="71991" y="223609"/>
                  <a:pt x="43219" y="224031"/>
                </a:cubicBezTo>
                <a:cubicBezTo>
                  <a:pt x="14447" y="224453"/>
                  <a:pt x="36642" y="224944"/>
                  <a:pt x="35327" y="226309"/>
                </a:cubicBezTo>
                <a:cubicBezTo>
                  <a:pt x="34012" y="227674"/>
                  <a:pt x="34763" y="228419"/>
                  <a:pt x="35327" y="232219"/>
                </a:cubicBezTo>
                <a:cubicBezTo>
                  <a:pt x="35891" y="236019"/>
                  <a:pt x="-46663" y="246926"/>
                  <a:pt x="38712" y="249107"/>
                </a:cubicBezTo>
                <a:cubicBezTo>
                  <a:pt x="124087" y="251288"/>
                  <a:pt x="461138" y="282462"/>
                  <a:pt x="547579" y="245307"/>
                </a:cubicBezTo>
                <a:cubicBezTo>
                  <a:pt x="634020" y="208152"/>
                  <a:pt x="558550" y="65514"/>
                  <a:pt x="557359" y="26178"/>
                </a:cubicBezTo>
                <a:cubicBezTo>
                  <a:pt x="556168" y="-13158"/>
                  <a:pt x="542691" y="11683"/>
                  <a:pt x="540434" y="9290"/>
                </a:cubicBezTo>
                <a:cubicBezTo>
                  <a:pt x="538177" y="6898"/>
                  <a:pt x="547956" y="-11821"/>
                  <a:pt x="543819" y="11823"/>
                </a:cubicBezTo>
                <a:close/>
              </a:path>
            </a:pathLst>
          </a:custGeom>
          <a:solidFill>
            <a:srgbClr val="C42A0C"/>
          </a:solidFill>
          <a:ln>
            <a:noFill/>
          </a:ln>
        </p:spPr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-225250" y="3126500"/>
            <a:ext cx="9241200" cy="502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   Ian Silva Galvão</a:t>
            </a:r>
            <a:endParaRPr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0" y="4802825"/>
            <a:ext cx="9152700" cy="400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nstituto de Matemática e Estatística da Universidade de São Paulo</a:t>
            </a: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 - Departamento </a:t>
            </a: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 Ciência da Computação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47450" y="3513650"/>
            <a:ext cx="8095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Supervisor - Prof. Alfredo Goldman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Co-supervisor - Renato Cordeiro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-5111750" y="-695325"/>
            <a:ext cx="5103000" cy="6112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>
            <p:ph type="ctrTitle"/>
          </p:nvPr>
        </p:nvSpPr>
        <p:spPr>
          <a:xfrm>
            <a:off x="-8850" y="0"/>
            <a:ext cx="9241200" cy="1470000"/>
          </a:xfrm>
          <a:prstGeom prst="rect">
            <a:avLst/>
          </a:prstGeom>
          <a:solidFill>
            <a:srgbClr val="262626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438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38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Avaliação de Qualidade de Imagens com Aprendizado de Máquina</a:t>
            </a:r>
            <a:endParaRPr sz="438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9152750" y="-1320625"/>
            <a:ext cx="5103000" cy="6633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-3892550" y="5203025"/>
            <a:ext cx="14535000" cy="1997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Conter imagens de variadas qualidades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Ser exclusivamente Creatives Commons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Conter avaliações das imagens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Tamanho é importante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58" name="Google Shape;15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9" name="Google Shape;159;p22"/>
          <p:cNvSpPr txBox="1"/>
          <p:nvPr/>
        </p:nvSpPr>
        <p:spPr>
          <a:xfrm>
            <a:off x="0" y="0"/>
            <a:ext cx="9144000" cy="6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</a:rPr>
              <a:t>1 - </a:t>
            </a:r>
            <a:r>
              <a:rPr b="1" lang="en" sz="3200">
                <a:solidFill>
                  <a:schemeClr val="lt1"/>
                </a:solidFill>
              </a:rPr>
              <a:t>Banco de Dados</a:t>
            </a:r>
            <a:endParaRPr b="1" sz="3200">
              <a:solidFill>
                <a:schemeClr val="lt1"/>
              </a:solidFill>
            </a:endParaRPr>
          </a:p>
        </p:txBody>
      </p:sp>
      <p:sp>
        <p:nvSpPr>
          <p:cNvPr id="160" name="Google Shape;160;p2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2"/>
          <p:cNvSpPr/>
          <p:nvPr/>
        </p:nvSpPr>
        <p:spPr>
          <a:xfrm>
            <a:off x="4492625" y="677100"/>
            <a:ext cx="4657800" cy="44736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2"/>
          <p:cNvSpPr txBox="1"/>
          <p:nvPr/>
        </p:nvSpPr>
        <p:spPr>
          <a:xfrm>
            <a:off x="4968725" y="647125"/>
            <a:ext cx="3638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</a:rPr>
              <a:t>KonIQ - 10k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163" name="Google Shape;163;p22"/>
          <p:cNvSpPr txBox="1"/>
          <p:nvPr/>
        </p:nvSpPr>
        <p:spPr>
          <a:xfrm>
            <a:off x="-448056" y="4800600"/>
            <a:ext cx="10077600" cy="354000"/>
          </a:xfrm>
          <a:prstGeom prst="rect">
            <a:avLst/>
          </a:prstGeom>
          <a:solidFill>
            <a:srgbClr val="262626"/>
          </a:solidFill>
          <a:ln cap="flat" cmpd="sng" w="19050">
            <a:solidFill>
              <a:srgbClr val="C42A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IME-USP  - Departamento de Ciência da Computação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" name="Google Shape;164;p22"/>
          <p:cNvSpPr txBox="1"/>
          <p:nvPr>
            <p:ph idx="12" type="sldNum"/>
          </p:nvPr>
        </p:nvSpPr>
        <p:spPr>
          <a:xfrm>
            <a:off x="8472458" y="47870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C42A0C"/>
                </a:solidFill>
              </a:rPr>
              <a:t>9</a:t>
            </a:r>
            <a:endParaRPr b="1" sz="1700">
              <a:solidFill>
                <a:srgbClr val="C42A0C"/>
              </a:solidFill>
            </a:endParaRPr>
          </a:p>
        </p:txBody>
      </p:sp>
      <p:pic>
        <p:nvPicPr>
          <p:cNvPr id="165" name="Google Shape;16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1825" y="1067025"/>
            <a:ext cx="4215600" cy="3116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 txBox="1"/>
          <p:nvPr/>
        </p:nvSpPr>
        <p:spPr>
          <a:xfrm>
            <a:off x="4691821" y="4145119"/>
            <a:ext cx="4215600" cy="646500"/>
          </a:xfrm>
          <a:prstGeom prst="rect">
            <a:avLst/>
          </a:prstGeom>
          <a:solidFill>
            <a:srgbClr val="C42A0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</a:rPr>
              <a:t>Hosu, V</a:t>
            </a:r>
            <a:r>
              <a:rPr lang="en" sz="1000">
                <a:solidFill>
                  <a:schemeClr val="lt2"/>
                </a:solidFill>
              </a:rPr>
              <a:t>. (2019). </a:t>
            </a:r>
            <a:r>
              <a:rPr i="1" lang="en" sz="1000">
                <a:solidFill>
                  <a:schemeClr val="lt2"/>
                </a:solidFill>
              </a:rPr>
              <a:t>KonIQ-10k: An ecologically valid database for deep learning of blind image quality assessment</a:t>
            </a:r>
            <a:endParaRPr i="1" sz="8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</a:rPr>
              <a:t>http://database.mmsp-kn.de/koniq-10k-database.html</a:t>
            </a:r>
            <a:endParaRPr sz="12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Conter imagens de variadas qualidades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Ser exclusivamente Creatives Commons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Conter avaliações das imagens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Tamanho é importante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72" name="Google Shape;17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3" name="Google Shape;173;p23"/>
          <p:cNvSpPr txBox="1"/>
          <p:nvPr/>
        </p:nvSpPr>
        <p:spPr>
          <a:xfrm>
            <a:off x="0" y="0"/>
            <a:ext cx="9144000" cy="6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</a:rPr>
              <a:t>1 - Banco de Dados</a:t>
            </a:r>
            <a:endParaRPr b="1" sz="3200">
              <a:solidFill>
                <a:schemeClr val="lt1"/>
              </a:solidFill>
            </a:endParaRPr>
          </a:p>
        </p:txBody>
      </p:sp>
      <p:sp>
        <p:nvSpPr>
          <p:cNvPr id="174" name="Google Shape;174;p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3"/>
          <p:cNvSpPr/>
          <p:nvPr/>
        </p:nvSpPr>
        <p:spPr>
          <a:xfrm>
            <a:off x="4492625" y="677100"/>
            <a:ext cx="4657800" cy="44736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3"/>
          <p:cNvSpPr txBox="1"/>
          <p:nvPr/>
        </p:nvSpPr>
        <p:spPr>
          <a:xfrm>
            <a:off x="-448056" y="4800600"/>
            <a:ext cx="10077600" cy="354000"/>
          </a:xfrm>
          <a:prstGeom prst="rect">
            <a:avLst/>
          </a:prstGeom>
          <a:solidFill>
            <a:srgbClr val="262626"/>
          </a:solidFill>
          <a:ln cap="flat" cmpd="sng" w="19050">
            <a:solidFill>
              <a:srgbClr val="C42A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IME-USP  - Departamento de Ciência da Computação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23"/>
          <p:cNvSpPr txBox="1"/>
          <p:nvPr>
            <p:ph idx="12" type="sldNum"/>
          </p:nvPr>
        </p:nvSpPr>
        <p:spPr>
          <a:xfrm>
            <a:off x="8472458" y="47870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C42A0C"/>
                </a:solidFill>
              </a:rPr>
              <a:t>10</a:t>
            </a:r>
            <a:endParaRPr b="1" sz="1700">
              <a:solidFill>
                <a:srgbClr val="C42A0C"/>
              </a:solidFill>
            </a:endParaRPr>
          </a:p>
        </p:txBody>
      </p:sp>
      <p:pic>
        <p:nvPicPr>
          <p:cNvPr id="178" name="Google Shape;17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0872" y="1069848"/>
            <a:ext cx="4215384" cy="3118104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3"/>
          <p:cNvSpPr txBox="1"/>
          <p:nvPr/>
        </p:nvSpPr>
        <p:spPr>
          <a:xfrm>
            <a:off x="4691821" y="4145119"/>
            <a:ext cx="4215600" cy="646500"/>
          </a:xfrm>
          <a:prstGeom prst="rect">
            <a:avLst/>
          </a:prstGeom>
          <a:solidFill>
            <a:srgbClr val="C42A0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</a:rPr>
              <a:t>Hosu, V. (2019). </a:t>
            </a:r>
            <a:r>
              <a:rPr i="1" lang="en" sz="1000">
                <a:solidFill>
                  <a:schemeClr val="lt2"/>
                </a:solidFill>
              </a:rPr>
              <a:t>KonIQ-10k: An ecologically valid database for deep learning of blind image quality assessment</a:t>
            </a:r>
            <a:endParaRPr i="1" sz="8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</a:rPr>
              <a:t>http://database.mmsp-kn.de/koniq-10k-database.html</a:t>
            </a:r>
            <a:endParaRPr sz="1200">
              <a:solidFill>
                <a:schemeClr val="lt2"/>
              </a:solidFill>
            </a:endParaRPr>
          </a:p>
        </p:txBody>
      </p:sp>
      <p:sp>
        <p:nvSpPr>
          <p:cNvPr id="180" name="Google Shape;180;p23"/>
          <p:cNvSpPr txBox="1"/>
          <p:nvPr/>
        </p:nvSpPr>
        <p:spPr>
          <a:xfrm>
            <a:off x="4968725" y="647125"/>
            <a:ext cx="3638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</a:rPr>
              <a:t>KonIQ - 10k</a:t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Simplicidade do Desfoque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Simplicidade da Distribuição das Bordas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Luminância Média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Contraste Máximo da Imagem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Largura do Histograma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Simplicidade da Paleta de Cores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86" name="Google Shape;18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7" name="Google Shape;187;p24"/>
          <p:cNvSpPr txBox="1"/>
          <p:nvPr/>
        </p:nvSpPr>
        <p:spPr>
          <a:xfrm>
            <a:off x="0" y="0"/>
            <a:ext cx="9144000" cy="6771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</a:rPr>
              <a:t>2 - Extração das Características</a:t>
            </a:r>
            <a:endParaRPr b="1" sz="3200">
              <a:solidFill>
                <a:schemeClr val="lt1"/>
              </a:solidFill>
            </a:endParaRPr>
          </a:p>
        </p:txBody>
      </p:sp>
      <p:sp>
        <p:nvSpPr>
          <p:cNvPr id="188" name="Google Shape;188;p24"/>
          <p:cNvSpPr txBox="1"/>
          <p:nvPr/>
        </p:nvSpPr>
        <p:spPr>
          <a:xfrm>
            <a:off x="-448056" y="4800600"/>
            <a:ext cx="10077600" cy="354000"/>
          </a:xfrm>
          <a:prstGeom prst="rect">
            <a:avLst/>
          </a:prstGeom>
          <a:solidFill>
            <a:srgbClr val="262626"/>
          </a:solidFill>
          <a:ln cap="flat" cmpd="sng" w="19050">
            <a:solidFill>
              <a:srgbClr val="C42A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IME-USP  - Departamento de Ciência da Computação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24"/>
          <p:cNvSpPr txBox="1"/>
          <p:nvPr>
            <p:ph idx="12" type="sldNum"/>
          </p:nvPr>
        </p:nvSpPr>
        <p:spPr>
          <a:xfrm>
            <a:off x="8472458" y="47870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C42A0C"/>
                </a:solidFill>
              </a:rPr>
              <a:t>12</a:t>
            </a:r>
            <a:endParaRPr b="1" sz="1700">
              <a:solidFill>
                <a:srgbClr val="C42A0C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Simplicidade do Desfoque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Simplicidade da Distribuição das Bordas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Luminância Média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Contraste Máximo da Imagem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Largura do Histograma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Simplicidade da Paleta de Cores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95" name="Google Shape;195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6" name="Google Shape;196;p25"/>
          <p:cNvSpPr txBox="1"/>
          <p:nvPr/>
        </p:nvSpPr>
        <p:spPr>
          <a:xfrm>
            <a:off x="0" y="0"/>
            <a:ext cx="9144000" cy="6771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</a:rPr>
              <a:t>2 - Extração das Características</a:t>
            </a:r>
            <a:endParaRPr b="1" sz="3200">
              <a:solidFill>
                <a:schemeClr val="lt1"/>
              </a:solidFill>
            </a:endParaRPr>
          </a:p>
        </p:txBody>
      </p:sp>
      <p:sp>
        <p:nvSpPr>
          <p:cNvPr id="197" name="Google Shape;197;p25"/>
          <p:cNvSpPr txBox="1"/>
          <p:nvPr/>
        </p:nvSpPr>
        <p:spPr>
          <a:xfrm>
            <a:off x="-448056" y="4800600"/>
            <a:ext cx="10077600" cy="354000"/>
          </a:xfrm>
          <a:prstGeom prst="rect">
            <a:avLst/>
          </a:prstGeom>
          <a:solidFill>
            <a:srgbClr val="262626"/>
          </a:solidFill>
          <a:ln cap="flat" cmpd="sng" w="19050">
            <a:solidFill>
              <a:srgbClr val="C42A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IME-USP  - Departamento de Ciência da Computação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" name="Google Shape;198;p25"/>
          <p:cNvSpPr txBox="1"/>
          <p:nvPr>
            <p:ph idx="12" type="sldNum"/>
          </p:nvPr>
        </p:nvSpPr>
        <p:spPr>
          <a:xfrm>
            <a:off x="8472458" y="47870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C42A0C"/>
                </a:solidFill>
              </a:rPr>
              <a:t>13</a:t>
            </a:r>
            <a:endParaRPr b="1" sz="1700">
              <a:solidFill>
                <a:srgbClr val="C42A0C"/>
              </a:solidFill>
            </a:endParaRPr>
          </a:p>
        </p:txBody>
      </p:sp>
      <p:sp>
        <p:nvSpPr>
          <p:cNvPr id="199" name="Google Shape;199;p25"/>
          <p:cNvSpPr txBox="1"/>
          <p:nvPr>
            <p:ph idx="1" type="body"/>
          </p:nvPr>
        </p:nvSpPr>
        <p:spPr>
          <a:xfrm>
            <a:off x="264000" y="3280475"/>
            <a:ext cx="8520600" cy="1331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Critério para seleção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	Simplicidade dos algoritmos de processamento de imagens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	Geraram valores escalares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62626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5" name="Google Shape;205;p26"/>
          <p:cNvSpPr txBox="1"/>
          <p:nvPr/>
        </p:nvSpPr>
        <p:spPr>
          <a:xfrm>
            <a:off x="0" y="0"/>
            <a:ext cx="9144000" cy="6771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</a:rPr>
              <a:t>2 - Extração das Características</a:t>
            </a:r>
            <a:endParaRPr b="1" sz="3200">
              <a:solidFill>
                <a:schemeClr val="lt1"/>
              </a:solidFill>
            </a:endParaRPr>
          </a:p>
        </p:txBody>
      </p:sp>
      <p:sp>
        <p:nvSpPr>
          <p:cNvPr id="206" name="Google Shape;206;p26"/>
          <p:cNvSpPr txBox="1"/>
          <p:nvPr/>
        </p:nvSpPr>
        <p:spPr>
          <a:xfrm>
            <a:off x="-448056" y="4800600"/>
            <a:ext cx="10077600" cy="354000"/>
          </a:xfrm>
          <a:prstGeom prst="rect">
            <a:avLst/>
          </a:prstGeom>
          <a:solidFill>
            <a:srgbClr val="262626"/>
          </a:solidFill>
          <a:ln cap="flat" cmpd="sng" w="19050">
            <a:solidFill>
              <a:srgbClr val="C42A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IME-USP  - Departamento de Ciência da Computação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p26"/>
          <p:cNvSpPr txBox="1"/>
          <p:nvPr>
            <p:ph idx="12" type="sldNum"/>
          </p:nvPr>
        </p:nvSpPr>
        <p:spPr>
          <a:xfrm>
            <a:off x="8472458" y="47870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C42A0C"/>
                </a:solidFill>
              </a:rPr>
              <a:t>14</a:t>
            </a:r>
            <a:endParaRPr b="1" sz="1700">
              <a:solidFill>
                <a:srgbClr val="C42A0C"/>
              </a:solidFill>
            </a:endParaRPr>
          </a:p>
        </p:txBody>
      </p:sp>
      <p:pic>
        <p:nvPicPr>
          <p:cNvPr id="208" name="Google Shape;20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125" y="795387"/>
            <a:ext cx="2621350" cy="196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792" y="2758356"/>
            <a:ext cx="2621350" cy="1966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51376" y="819546"/>
            <a:ext cx="2708676" cy="1935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51376" y="2750924"/>
            <a:ext cx="2708676" cy="1935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6"/>
          <p:cNvPicPr preferRelativeResize="0"/>
          <p:nvPr/>
        </p:nvPicPr>
        <p:blipFill rotWithShape="1">
          <a:blip r:embed="rId7">
            <a:alphaModFix/>
          </a:blip>
          <a:srcRect b="43492" l="3073" r="2941" t="15152"/>
          <a:stretch/>
        </p:blipFill>
        <p:spPr>
          <a:xfrm>
            <a:off x="4481875" y="2600575"/>
            <a:ext cx="2340864" cy="12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6"/>
          <p:cNvPicPr preferRelativeResize="0"/>
          <p:nvPr/>
        </p:nvPicPr>
        <p:blipFill rotWithShape="1">
          <a:blip r:embed="rId7">
            <a:alphaModFix/>
          </a:blip>
          <a:srcRect b="43492" l="3073" r="2941" t="15152"/>
          <a:stretch/>
        </p:blipFill>
        <p:spPr>
          <a:xfrm>
            <a:off x="4481875" y="4534150"/>
            <a:ext cx="2340864" cy="12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62626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9" name="Google Shape;219;p27"/>
          <p:cNvSpPr txBox="1"/>
          <p:nvPr/>
        </p:nvSpPr>
        <p:spPr>
          <a:xfrm>
            <a:off x="0" y="0"/>
            <a:ext cx="9144000" cy="6771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</a:rPr>
              <a:t>2 - Extração das Características</a:t>
            </a:r>
            <a:endParaRPr b="1" sz="3200">
              <a:solidFill>
                <a:schemeClr val="lt1"/>
              </a:solidFill>
            </a:endParaRPr>
          </a:p>
        </p:txBody>
      </p:sp>
      <p:sp>
        <p:nvSpPr>
          <p:cNvPr id="220" name="Google Shape;220;p27"/>
          <p:cNvSpPr txBox="1"/>
          <p:nvPr/>
        </p:nvSpPr>
        <p:spPr>
          <a:xfrm>
            <a:off x="-448056" y="4800600"/>
            <a:ext cx="10077600" cy="354000"/>
          </a:xfrm>
          <a:prstGeom prst="rect">
            <a:avLst/>
          </a:prstGeom>
          <a:solidFill>
            <a:srgbClr val="262626"/>
          </a:solidFill>
          <a:ln cap="flat" cmpd="sng" w="19050">
            <a:solidFill>
              <a:srgbClr val="C42A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IME-USP  - Departamento de Ciência da Computação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27"/>
          <p:cNvSpPr txBox="1"/>
          <p:nvPr>
            <p:ph idx="12" type="sldNum"/>
          </p:nvPr>
        </p:nvSpPr>
        <p:spPr>
          <a:xfrm>
            <a:off x="8472458" y="47870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C42A0C"/>
                </a:solidFill>
              </a:rPr>
              <a:t>15</a:t>
            </a:r>
            <a:endParaRPr b="1" sz="1700">
              <a:solidFill>
                <a:srgbClr val="C42A0C"/>
              </a:solidFill>
            </a:endParaRPr>
          </a:p>
        </p:txBody>
      </p:sp>
      <p:pic>
        <p:nvPicPr>
          <p:cNvPr id="222" name="Google Shape;22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125" y="795387"/>
            <a:ext cx="2621350" cy="196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792" y="2758356"/>
            <a:ext cx="2621350" cy="1966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55533" y="795375"/>
            <a:ext cx="2708668" cy="196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51376" y="2761427"/>
            <a:ext cx="2708675" cy="1966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"/>
          <p:cNvSpPr/>
          <p:nvPr/>
        </p:nvSpPr>
        <p:spPr>
          <a:xfrm>
            <a:off x="4654550" y="679450"/>
            <a:ext cx="4489500" cy="4464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Para </a:t>
            </a:r>
            <a:r>
              <a:rPr b="1" lang="en" sz="2000" u="sng">
                <a:solidFill>
                  <a:srgbClr val="C42A0C"/>
                </a:solidFill>
              </a:rPr>
              <a:t>validar</a:t>
            </a:r>
            <a:r>
              <a:rPr lang="en" sz="2000">
                <a:solidFill>
                  <a:schemeClr val="dk1"/>
                </a:solidFill>
              </a:rPr>
              <a:t> os resultados foram utilizadas 3 métricas: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556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>
                <a:solidFill>
                  <a:schemeClr val="dk1"/>
                </a:solidFill>
              </a:rPr>
              <a:t>Erro Absoluto Médio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556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>
                <a:solidFill>
                  <a:schemeClr val="dk1"/>
                </a:solidFill>
              </a:rPr>
              <a:t>Raiz do Erro Quadrático Médio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556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>
                <a:solidFill>
                  <a:schemeClr val="dk1"/>
                </a:solidFill>
              </a:rPr>
              <a:t>Coeficiente de Determinação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232" name="Google Shape;232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3" name="Google Shape;233;p28"/>
          <p:cNvSpPr txBox="1"/>
          <p:nvPr/>
        </p:nvSpPr>
        <p:spPr>
          <a:xfrm>
            <a:off x="0" y="0"/>
            <a:ext cx="9144000" cy="6771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</a:rPr>
              <a:t>3 - </a:t>
            </a:r>
            <a:r>
              <a:rPr b="1" lang="en" sz="3200">
                <a:solidFill>
                  <a:schemeClr val="lt1"/>
                </a:solidFill>
              </a:rPr>
              <a:t>Modelagem</a:t>
            </a:r>
            <a:endParaRPr b="1" sz="3200">
              <a:solidFill>
                <a:schemeClr val="lt1"/>
              </a:solidFill>
            </a:endParaRPr>
          </a:p>
        </p:txBody>
      </p:sp>
      <p:sp>
        <p:nvSpPr>
          <p:cNvPr id="234" name="Google Shape;234;p28"/>
          <p:cNvSpPr txBox="1"/>
          <p:nvPr/>
        </p:nvSpPr>
        <p:spPr>
          <a:xfrm>
            <a:off x="-448056" y="4800600"/>
            <a:ext cx="10077600" cy="354000"/>
          </a:xfrm>
          <a:prstGeom prst="rect">
            <a:avLst/>
          </a:prstGeom>
          <a:solidFill>
            <a:srgbClr val="262626"/>
          </a:solidFill>
          <a:ln cap="flat" cmpd="sng" w="19050">
            <a:solidFill>
              <a:srgbClr val="C42A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IME-USP  - Departamento de Ciência da Computação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5" name="Google Shape;235;p28"/>
          <p:cNvSpPr txBox="1"/>
          <p:nvPr>
            <p:ph idx="12" type="sldNum"/>
          </p:nvPr>
        </p:nvSpPr>
        <p:spPr>
          <a:xfrm>
            <a:off x="8472458" y="47870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C42A0C"/>
                </a:solidFill>
              </a:rPr>
              <a:t>17</a:t>
            </a:r>
            <a:endParaRPr b="1" sz="1700">
              <a:solidFill>
                <a:srgbClr val="C42A0C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9"/>
          <p:cNvSpPr/>
          <p:nvPr/>
        </p:nvSpPr>
        <p:spPr>
          <a:xfrm>
            <a:off x="-117475" y="1981300"/>
            <a:ext cx="4886400" cy="393600"/>
          </a:xfrm>
          <a:prstGeom prst="rect">
            <a:avLst/>
          </a:prstGeom>
          <a:solidFill>
            <a:srgbClr val="C42A0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9"/>
          <p:cNvSpPr/>
          <p:nvPr/>
        </p:nvSpPr>
        <p:spPr>
          <a:xfrm>
            <a:off x="4654550" y="679450"/>
            <a:ext cx="4489500" cy="4464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</a:t>
            </a:r>
            <a:endParaRPr/>
          </a:p>
        </p:txBody>
      </p:sp>
      <p:sp>
        <p:nvSpPr>
          <p:cNvPr id="242" name="Google Shape;242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Para </a:t>
            </a:r>
            <a:r>
              <a:rPr b="1" lang="en" sz="2000" u="sng">
                <a:solidFill>
                  <a:srgbClr val="C42A0C"/>
                </a:solidFill>
              </a:rPr>
              <a:t>validar</a:t>
            </a:r>
            <a:r>
              <a:rPr lang="en" sz="2000">
                <a:solidFill>
                  <a:schemeClr val="dk1"/>
                </a:solidFill>
              </a:rPr>
              <a:t> os resultados foram utilizadas 3 métricas: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556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AutoNum type="arabicPeriod"/>
            </a:pPr>
            <a:r>
              <a:rPr lang="en" sz="2000">
                <a:solidFill>
                  <a:schemeClr val="lt1"/>
                </a:solidFill>
              </a:rPr>
              <a:t>Erro Absoluto Médio</a:t>
            </a:r>
            <a:endParaRPr sz="20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556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>
                <a:solidFill>
                  <a:schemeClr val="dk1"/>
                </a:solidFill>
              </a:rPr>
              <a:t>Raiz do Erro Quadrático Médio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556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>
                <a:solidFill>
                  <a:schemeClr val="dk1"/>
                </a:solidFill>
              </a:rPr>
              <a:t>Coeficiente de Determinação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243" name="Google Shape;243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4" name="Google Shape;244;p29"/>
          <p:cNvSpPr txBox="1"/>
          <p:nvPr/>
        </p:nvSpPr>
        <p:spPr>
          <a:xfrm>
            <a:off x="0" y="0"/>
            <a:ext cx="9144000" cy="6771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</a:rPr>
              <a:t>Modelagem</a:t>
            </a:r>
            <a:endParaRPr b="1" sz="3200">
              <a:solidFill>
                <a:schemeClr val="lt1"/>
              </a:solidFill>
            </a:endParaRPr>
          </a:p>
        </p:txBody>
      </p:sp>
      <p:sp>
        <p:nvSpPr>
          <p:cNvPr id="245" name="Google Shape;245;p29"/>
          <p:cNvSpPr txBox="1"/>
          <p:nvPr/>
        </p:nvSpPr>
        <p:spPr>
          <a:xfrm>
            <a:off x="-448056" y="4800600"/>
            <a:ext cx="10077600" cy="354000"/>
          </a:xfrm>
          <a:prstGeom prst="rect">
            <a:avLst/>
          </a:prstGeom>
          <a:solidFill>
            <a:srgbClr val="262626"/>
          </a:solidFill>
          <a:ln cap="flat" cmpd="sng" w="19050">
            <a:solidFill>
              <a:srgbClr val="C42A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IME-USP  - Departamento de Ciência da Computação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" name="Google Shape;246;p29"/>
          <p:cNvSpPr txBox="1"/>
          <p:nvPr>
            <p:ph idx="12" type="sldNum"/>
          </p:nvPr>
        </p:nvSpPr>
        <p:spPr>
          <a:xfrm>
            <a:off x="8472458" y="47870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C42A0C"/>
                </a:solidFill>
              </a:rPr>
              <a:t>18</a:t>
            </a:r>
            <a:endParaRPr b="1" sz="1700">
              <a:solidFill>
                <a:srgbClr val="C42A0C"/>
              </a:solidFill>
            </a:endParaRPr>
          </a:p>
        </p:txBody>
      </p:sp>
      <p:pic>
        <p:nvPicPr>
          <p:cNvPr id="247" name="Google Shape;24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1768" y="877824"/>
            <a:ext cx="3712463" cy="3740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0"/>
          <p:cNvSpPr txBox="1"/>
          <p:nvPr>
            <p:ph idx="1" type="body"/>
          </p:nvPr>
        </p:nvSpPr>
        <p:spPr>
          <a:xfrm>
            <a:off x="311700" y="1123900"/>
            <a:ext cx="4152300" cy="3416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Foram testados 5 modelos nos dados produzidos: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Regressão Linear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K-Vizinhos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Árvore de Decisão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Random Forest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Redes Neurais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253" name="Google Shape;253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4" name="Google Shape;254;p30"/>
          <p:cNvSpPr txBox="1"/>
          <p:nvPr/>
        </p:nvSpPr>
        <p:spPr>
          <a:xfrm>
            <a:off x="0" y="0"/>
            <a:ext cx="9144000" cy="6771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</a:rPr>
              <a:t>Modelagem</a:t>
            </a:r>
            <a:endParaRPr b="1" sz="3200">
              <a:solidFill>
                <a:schemeClr val="lt1"/>
              </a:solidFill>
            </a:endParaRPr>
          </a:p>
        </p:txBody>
      </p:sp>
      <p:sp>
        <p:nvSpPr>
          <p:cNvPr id="255" name="Google Shape;255;p30"/>
          <p:cNvSpPr/>
          <p:nvPr/>
        </p:nvSpPr>
        <p:spPr>
          <a:xfrm>
            <a:off x="4654550" y="679450"/>
            <a:ext cx="4489500" cy="4464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0"/>
          <p:cNvSpPr txBox="1"/>
          <p:nvPr/>
        </p:nvSpPr>
        <p:spPr>
          <a:xfrm>
            <a:off x="-448056" y="4800600"/>
            <a:ext cx="10077600" cy="354000"/>
          </a:xfrm>
          <a:prstGeom prst="rect">
            <a:avLst/>
          </a:prstGeom>
          <a:solidFill>
            <a:srgbClr val="262626"/>
          </a:solidFill>
          <a:ln cap="flat" cmpd="sng" w="19050">
            <a:solidFill>
              <a:srgbClr val="C42A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IME-USP  - Departamento de Ciência da Computação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7" name="Google Shape;257;p30"/>
          <p:cNvSpPr txBox="1"/>
          <p:nvPr>
            <p:ph idx="12" type="sldNum"/>
          </p:nvPr>
        </p:nvSpPr>
        <p:spPr>
          <a:xfrm>
            <a:off x="8472458" y="47870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C42A0C"/>
                </a:solidFill>
              </a:rPr>
              <a:t>19</a:t>
            </a:r>
            <a:endParaRPr b="1" sz="1700">
              <a:solidFill>
                <a:srgbClr val="C42A0C"/>
              </a:solidFill>
            </a:endParaRPr>
          </a:p>
        </p:txBody>
      </p:sp>
      <p:sp>
        <p:nvSpPr>
          <p:cNvPr id="258" name="Google Shape;258;p30"/>
          <p:cNvSpPr txBox="1"/>
          <p:nvPr>
            <p:ph idx="1" type="body"/>
          </p:nvPr>
        </p:nvSpPr>
        <p:spPr>
          <a:xfrm>
            <a:off x="311700" y="3562450"/>
            <a:ext cx="4152300" cy="939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Alternativa: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Modelo Pŕe-Treinado: VGG16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1"/>
          <p:cNvSpPr/>
          <p:nvPr/>
        </p:nvSpPr>
        <p:spPr>
          <a:xfrm>
            <a:off x="-55350" y="1831975"/>
            <a:ext cx="4886400" cy="304800"/>
          </a:xfrm>
          <a:prstGeom prst="rect">
            <a:avLst/>
          </a:prstGeom>
          <a:solidFill>
            <a:srgbClr val="C42A0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1"/>
          <p:cNvSpPr txBox="1"/>
          <p:nvPr>
            <p:ph idx="1" type="body"/>
          </p:nvPr>
        </p:nvSpPr>
        <p:spPr>
          <a:xfrm>
            <a:off x="311700" y="1123900"/>
            <a:ext cx="4152300" cy="3416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Foram testados 5 modelos nos dados produzidos: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" sz="2000">
                <a:solidFill>
                  <a:schemeClr val="lt1"/>
                </a:solidFill>
              </a:rPr>
              <a:t>Regressão Linear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K-Vizinhos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Árvore de Decisão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Random Forest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Redes Neurais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265" name="Google Shape;265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6" name="Google Shape;266;p31"/>
          <p:cNvSpPr txBox="1"/>
          <p:nvPr/>
        </p:nvSpPr>
        <p:spPr>
          <a:xfrm>
            <a:off x="0" y="0"/>
            <a:ext cx="9144000" cy="6771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</a:rPr>
              <a:t>Modelagem</a:t>
            </a:r>
            <a:endParaRPr b="1" sz="3200">
              <a:solidFill>
                <a:schemeClr val="lt1"/>
              </a:solidFill>
            </a:endParaRPr>
          </a:p>
        </p:txBody>
      </p:sp>
      <p:sp>
        <p:nvSpPr>
          <p:cNvPr id="267" name="Google Shape;267;p31"/>
          <p:cNvSpPr/>
          <p:nvPr/>
        </p:nvSpPr>
        <p:spPr>
          <a:xfrm>
            <a:off x="4654550" y="679450"/>
            <a:ext cx="4489500" cy="4464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1"/>
          <p:cNvSpPr txBox="1"/>
          <p:nvPr/>
        </p:nvSpPr>
        <p:spPr>
          <a:xfrm>
            <a:off x="-448056" y="4800600"/>
            <a:ext cx="10077600" cy="354000"/>
          </a:xfrm>
          <a:prstGeom prst="rect">
            <a:avLst/>
          </a:prstGeom>
          <a:solidFill>
            <a:srgbClr val="262626"/>
          </a:solidFill>
          <a:ln cap="flat" cmpd="sng" w="19050">
            <a:solidFill>
              <a:srgbClr val="C42A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IME-USP  - Departamento de Ciência da Computação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9" name="Google Shape;269;p31"/>
          <p:cNvSpPr txBox="1"/>
          <p:nvPr>
            <p:ph idx="12" type="sldNum"/>
          </p:nvPr>
        </p:nvSpPr>
        <p:spPr>
          <a:xfrm>
            <a:off x="8472458" y="47870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C42A0C"/>
                </a:solidFill>
              </a:rPr>
              <a:t>20</a:t>
            </a:r>
            <a:endParaRPr b="1" sz="1700">
              <a:solidFill>
                <a:srgbClr val="C42A0C"/>
              </a:solidFill>
            </a:endParaRPr>
          </a:p>
        </p:txBody>
      </p:sp>
      <p:pic>
        <p:nvPicPr>
          <p:cNvPr id="270" name="Google Shape;27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1768" y="877824"/>
            <a:ext cx="3712463" cy="3740308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1"/>
          <p:cNvSpPr txBox="1"/>
          <p:nvPr>
            <p:ph idx="1" type="body"/>
          </p:nvPr>
        </p:nvSpPr>
        <p:spPr>
          <a:xfrm>
            <a:off x="311700" y="3562450"/>
            <a:ext cx="4152300" cy="939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Alternativa: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Modelo Pŕe-Treinado: VGG16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42A0C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/>
        </p:nvSpPr>
        <p:spPr>
          <a:xfrm>
            <a:off x="856500" y="2739750"/>
            <a:ext cx="688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30525" y="558925"/>
            <a:ext cx="9065100" cy="3832800"/>
          </a:xfrm>
          <a:prstGeom prst="rect">
            <a:avLst/>
          </a:prstGeom>
          <a:solidFill>
            <a:srgbClr val="C42A0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900">
                <a:solidFill>
                  <a:schemeClr val="lt1"/>
                </a:solidFill>
              </a:rPr>
              <a:t>Como dizer se uma imagem é bonita?</a:t>
            </a:r>
            <a:endParaRPr b="1" sz="7900">
              <a:solidFill>
                <a:schemeClr val="lt1"/>
              </a:solidFill>
            </a:endParaRPr>
          </a:p>
        </p:txBody>
      </p:sp>
      <p:sp>
        <p:nvSpPr>
          <p:cNvPr id="68" name="Google Shape;68;p14"/>
          <p:cNvSpPr txBox="1"/>
          <p:nvPr>
            <p:ph idx="12" type="sldNum"/>
          </p:nvPr>
        </p:nvSpPr>
        <p:spPr>
          <a:xfrm>
            <a:off x="8472458" y="47870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C42A0C"/>
                </a:solidFill>
              </a:rPr>
              <a:t>1</a:t>
            </a:r>
            <a:endParaRPr b="1" sz="1700">
              <a:solidFill>
                <a:srgbClr val="C42A0C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2"/>
          <p:cNvSpPr/>
          <p:nvPr/>
        </p:nvSpPr>
        <p:spPr>
          <a:xfrm flipH="1" rot="10800000">
            <a:off x="-55350" y="2136700"/>
            <a:ext cx="4886400" cy="314400"/>
          </a:xfrm>
          <a:prstGeom prst="rect">
            <a:avLst/>
          </a:prstGeom>
          <a:solidFill>
            <a:srgbClr val="C42A0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2"/>
          <p:cNvSpPr txBox="1"/>
          <p:nvPr>
            <p:ph idx="1" type="body"/>
          </p:nvPr>
        </p:nvSpPr>
        <p:spPr>
          <a:xfrm>
            <a:off x="311700" y="1123900"/>
            <a:ext cx="4152300" cy="3416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Foram testados 5 modelos nos dados produzidos: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Regressão Linear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" sz="2000">
                <a:solidFill>
                  <a:schemeClr val="lt1"/>
                </a:solidFill>
              </a:rPr>
              <a:t>K-Vizinhos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Árvore de Decisão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Random Forest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Redes Neurais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278" name="Google Shape;278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9" name="Google Shape;279;p32"/>
          <p:cNvSpPr txBox="1"/>
          <p:nvPr/>
        </p:nvSpPr>
        <p:spPr>
          <a:xfrm>
            <a:off x="0" y="0"/>
            <a:ext cx="9144000" cy="6771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</a:rPr>
              <a:t>Modelagem</a:t>
            </a:r>
            <a:endParaRPr b="1" sz="3200">
              <a:solidFill>
                <a:schemeClr val="lt1"/>
              </a:solidFill>
            </a:endParaRPr>
          </a:p>
        </p:txBody>
      </p:sp>
      <p:sp>
        <p:nvSpPr>
          <p:cNvPr id="280" name="Google Shape;280;p32"/>
          <p:cNvSpPr/>
          <p:nvPr/>
        </p:nvSpPr>
        <p:spPr>
          <a:xfrm>
            <a:off x="4654550" y="679450"/>
            <a:ext cx="4489500" cy="4464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2"/>
          <p:cNvSpPr txBox="1"/>
          <p:nvPr/>
        </p:nvSpPr>
        <p:spPr>
          <a:xfrm>
            <a:off x="-448056" y="4800600"/>
            <a:ext cx="10077600" cy="354000"/>
          </a:xfrm>
          <a:prstGeom prst="rect">
            <a:avLst/>
          </a:prstGeom>
          <a:solidFill>
            <a:srgbClr val="262626"/>
          </a:solidFill>
          <a:ln cap="flat" cmpd="sng" w="19050">
            <a:solidFill>
              <a:srgbClr val="C42A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IME-USP  - Departamento de Ciência da Computação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2" name="Google Shape;282;p32"/>
          <p:cNvSpPr txBox="1"/>
          <p:nvPr>
            <p:ph idx="12" type="sldNum"/>
          </p:nvPr>
        </p:nvSpPr>
        <p:spPr>
          <a:xfrm>
            <a:off x="8472458" y="47870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C42A0C"/>
                </a:solidFill>
              </a:rPr>
              <a:t>21</a:t>
            </a:r>
            <a:endParaRPr b="1" sz="1700">
              <a:solidFill>
                <a:srgbClr val="C42A0C"/>
              </a:solidFill>
            </a:endParaRPr>
          </a:p>
        </p:txBody>
      </p:sp>
      <p:pic>
        <p:nvPicPr>
          <p:cNvPr id="283" name="Google Shape;28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9225" y="1186450"/>
            <a:ext cx="4060150" cy="259215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2"/>
          <p:cNvSpPr txBox="1"/>
          <p:nvPr>
            <p:ph idx="1" type="body"/>
          </p:nvPr>
        </p:nvSpPr>
        <p:spPr>
          <a:xfrm>
            <a:off x="311700" y="3562450"/>
            <a:ext cx="4152300" cy="939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Alternativa: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Modelo Pŕe-Treinado: VGG16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3"/>
          <p:cNvSpPr/>
          <p:nvPr/>
        </p:nvSpPr>
        <p:spPr>
          <a:xfrm>
            <a:off x="-55350" y="2451100"/>
            <a:ext cx="4886400" cy="304800"/>
          </a:xfrm>
          <a:prstGeom prst="rect">
            <a:avLst/>
          </a:prstGeom>
          <a:solidFill>
            <a:srgbClr val="C42A0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3"/>
          <p:cNvSpPr txBox="1"/>
          <p:nvPr>
            <p:ph idx="1" type="body"/>
          </p:nvPr>
        </p:nvSpPr>
        <p:spPr>
          <a:xfrm>
            <a:off x="311700" y="1123900"/>
            <a:ext cx="4152300" cy="3416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Foram testados 5 modelos nos dados produzidos: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Regressão Linear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K-Vizinhos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" sz="2000">
                <a:solidFill>
                  <a:schemeClr val="lt1"/>
                </a:solidFill>
              </a:rPr>
              <a:t>Árvore de Decisão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Random Forest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Redes Neurais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291" name="Google Shape;291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2" name="Google Shape;292;p33"/>
          <p:cNvSpPr txBox="1"/>
          <p:nvPr/>
        </p:nvSpPr>
        <p:spPr>
          <a:xfrm>
            <a:off x="0" y="0"/>
            <a:ext cx="9144000" cy="6771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</a:rPr>
              <a:t>Modelagem</a:t>
            </a:r>
            <a:endParaRPr b="1" sz="3200">
              <a:solidFill>
                <a:schemeClr val="lt1"/>
              </a:solidFill>
            </a:endParaRPr>
          </a:p>
        </p:txBody>
      </p:sp>
      <p:sp>
        <p:nvSpPr>
          <p:cNvPr id="293" name="Google Shape;293;p33"/>
          <p:cNvSpPr/>
          <p:nvPr/>
        </p:nvSpPr>
        <p:spPr>
          <a:xfrm>
            <a:off x="4654550" y="679450"/>
            <a:ext cx="4489500" cy="4464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3"/>
          <p:cNvSpPr txBox="1"/>
          <p:nvPr/>
        </p:nvSpPr>
        <p:spPr>
          <a:xfrm>
            <a:off x="-448056" y="4800600"/>
            <a:ext cx="10077600" cy="354000"/>
          </a:xfrm>
          <a:prstGeom prst="rect">
            <a:avLst/>
          </a:prstGeom>
          <a:solidFill>
            <a:srgbClr val="262626"/>
          </a:solidFill>
          <a:ln cap="flat" cmpd="sng" w="19050">
            <a:solidFill>
              <a:srgbClr val="C42A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IME-USP  - Departamento de Ciência da Computação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5" name="Google Shape;295;p33"/>
          <p:cNvSpPr txBox="1"/>
          <p:nvPr>
            <p:ph idx="12" type="sldNum"/>
          </p:nvPr>
        </p:nvSpPr>
        <p:spPr>
          <a:xfrm>
            <a:off x="8472458" y="47870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C42A0C"/>
                </a:solidFill>
              </a:rPr>
              <a:t>22</a:t>
            </a:r>
            <a:endParaRPr b="1" sz="1700">
              <a:solidFill>
                <a:srgbClr val="C42A0C"/>
              </a:solidFill>
            </a:endParaRPr>
          </a:p>
        </p:txBody>
      </p:sp>
      <p:pic>
        <p:nvPicPr>
          <p:cNvPr id="296" name="Google Shape;296;p33"/>
          <p:cNvPicPr preferRelativeResize="0"/>
          <p:nvPr/>
        </p:nvPicPr>
        <p:blipFill rotWithShape="1">
          <a:blip r:embed="rId3">
            <a:alphaModFix/>
          </a:blip>
          <a:srcRect b="0" l="0" r="46561" t="0"/>
          <a:stretch/>
        </p:blipFill>
        <p:spPr>
          <a:xfrm>
            <a:off x="5215338" y="1244700"/>
            <a:ext cx="3367926" cy="2422875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3"/>
          <p:cNvSpPr txBox="1"/>
          <p:nvPr>
            <p:ph idx="1" type="body"/>
          </p:nvPr>
        </p:nvSpPr>
        <p:spPr>
          <a:xfrm>
            <a:off x="311700" y="3562450"/>
            <a:ext cx="4152300" cy="939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Alternativa: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Modelo Pŕe-Treinado: VGG16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4"/>
          <p:cNvSpPr/>
          <p:nvPr/>
        </p:nvSpPr>
        <p:spPr>
          <a:xfrm flipH="1" rot="10800000">
            <a:off x="-55350" y="2756050"/>
            <a:ext cx="4886400" cy="285600"/>
          </a:xfrm>
          <a:prstGeom prst="rect">
            <a:avLst/>
          </a:prstGeom>
          <a:solidFill>
            <a:srgbClr val="C42A0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4"/>
          <p:cNvSpPr txBox="1"/>
          <p:nvPr>
            <p:ph idx="1" type="body"/>
          </p:nvPr>
        </p:nvSpPr>
        <p:spPr>
          <a:xfrm>
            <a:off x="311700" y="1123900"/>
            <a:ext cx="4152300" cy="3416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Foram testados 5 modelos nos dados produzidos: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Regressão Linear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K-Vizinhos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Árvore de Decisão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" sz="2000">
                <a:solidFill>
                  <a:schemeClr val="lt1"/>
                </a:solidFill>
              </a:rPr>
              <a:t>Random Forest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Redes Neurais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304" name="Google Shape;304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5" name="Google Shape;305;p34"/>
          <p:cNvSpPr txBox="1"/>
          <p:nvPr/>
        </p:nvSpPr>
        <p:spPr>
          <a:xfrm>
            <a:off x="0" y="0"/>
            <a:ext cx="9144000" cy="6771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</a:rPr>
              <a:t>Modelagem</a:t>
            </a:r>
            <a:endParaRPr b="1" sz="3200">
              <a:solidFill>
                <a:schemeClr val="lt1"/>
              </a:solidFill>
            </a:endParaRPr>
          </a:p>
        </p:txBody>
      </p:sp>
      <p:sp>
        <p:nvSpPr>
          <p:cNvPr id="306" name="Google Shape;306;p34"/>
          <p:cNvSpPr/>
          <p:nvPr/>
        </p:nvSpPr>
        <p:spPr>
          <a:xfrm>
            <a:off x="4654550" y="679450"/>
            <a:ext cx="4489500" cy="4464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4"/>
          <p:cNvSpPr txBox="1"/>
          <p:nvPr/>
        </p:nvSpPr>
        <p:spPr>
          <a:xfrm>
            <a:off x="-448056" y="4800600"/>
            <a:ext cx="10077600" cy="354000"/>
          </a:xfrm>
          <a:prstGeom prst="rect">
            <a:avLst/>
          </a:prstGeom>
          <a:solidFill>
            <a:srgbClr val="262626"/>
          </a:solidFill>
          <a:ln cap="flat" cmpd="sng" w="19050">
            <a:solidFill>
              <a:srgbClr val="C42A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IME-USP  - Departamento de Ciência da Computação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8" name="Google Shape;308;p34"/>
          <p:cNvSpPr txBox="1"/>
          <p:nvPr>
            <p:ph idx="12" type="sldNum"/>
          </p:nvPr>
        </p:nvSpPr>
        <p:spPr>
          <a:xfrm>
            <a:off x="8472458" y="47870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C42A0C"/>
                </a:solidFill>
              </a:rPr>
              <a:t>23</a:t>
            </a:r>
            <a:endParaRPr b="1" sz="1700">
              <a:solidFill>
                <a:srgbClr val="C42A0C"/>
              </a:solidFill>
            </a:endParaRPr>
          </a:p>
        </p:txBody>
      </p:sp>
      <p:pic>
        <p:nvPicPr>
          <p:cNvPr id="309" name="Google Shape;30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6532" y="1633565"/>
            <a:ext cx="3885542" cy="187637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4"/>
          <p:cNvSpPr txBox="1"/>
          <p:nvPr>
            <p:ph idx="1" type="body"/>
          </p:nvPr>
        </p:nvSpPr>
        <p:spPr>
          <a:xfrm>
            <a:off x="311700" y="3562450"/>
            <a:ext cx="4152300" cy="939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Alternativa: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Modelo Pŕe-Treinado: VGG16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5"/>
          <p:cNvSpPr/>
          <p:nvPr/>
        </p:nvSpPr>
        <p:spPr>
          <a:xfrm>
            <a:off x="-55350" y="3041650"/>
            <a:ext cx="4886400" cy="333300"/>
          </a:xfrm>
          <a:prstGeom prst="rect">
            <a:avLst/>
          </a:prstGeom>
          <a:solidFill>
            <a:srgbClr val="C42A0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5"/>
          <p:cNvSpPr txBox="1"/>
          <p:nvPr>
            <p:ph idx="1" type="body"/>
          </p:nvPr>
        </p:nvSpPr>
        <p:spPr>
          <a:xfrm>
            <a:off x="311700" y="1123900"/>
            <a:ext cx="4152300" cy="3416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Foram testados 5 modelos nos dados produzidos: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Regressão Linear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K-Vizinhos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Árvore de Decisão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Random Forest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" sz="2000">
                <a:solidFill>
                  <a:schemeClr val="lt1"/>
                </a:solidFill>
              </a:rPr>
              <a:t>Redes Neurais</a:t>
            </a:r>
            <a:endParaRPr sz="20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317" name="Google Shape;317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8" name="Google Shape;318;p35"/>
          <p:cNvSpPr txBox="1"/>
          <p:nvPr/>
        </p:nvSpPr>
        <p:spPr>
          <a:xfrm>
            <a:off x="0" y="0"/>
            <a:ext cx="9144000" cy="6771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</a:rPr>
              <a:t>Modelagem</a:t>
            </a:r>
            <a:endParaRPr b="1" sz="3200">
              <a:solidFill>
                <a:schemeClr val="lt1"/>
              </a:solidFill>
            </a:endParaRPr>
          </a:p>
        </p:txBody>
      </p:sp>
      <p:sp>
        <p:nvSpPr>
          <p:cNvPr id="319" name="Google Shape;319;p35"/>
          <p:cNvSpPr/>
          <p:nvPr/>
        </p:nvSpPr>
        <p:spPr>
          <a:xfrm>
            <a:off x="4654550" y="679450"/>
            <a:ext cx="4489500" cy="4464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5"/>
          <p:cNvSpPr txBox="1"/>
          <p:nvPr/>
        </p:nvSpPr>
        <p:spPr>
          <a:xfrm>
            <a:off x="-448056" y="4800600"/>
            <a:ext cx="10077600" cy="354000"/>
          </a:xfrm>
          <a:prstGeom prst="rect">
            <a:avLst/>
          </a:prstGeom>
          <a:solidFill>
            <a:srgbClr val="262626"/>
          </a:solidFill>
          <a:ln cap="flat" cmpd="sng" w="19050">
            <a:solidFill>
              <a:srgbClr val="C42A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IME-USP  - Departamento de Ciência da Computação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1" name="Google Shape;321;p35"/>
          <p:cNvSpPr txBox="1"/>
          <p:nvPr>
            <p:ph idx="12" type="sldNum"/>
          </p:nvPr>
        </p:nvSpPr>
        <p:spPr>
          <a:xfrm>
            <a:off x="8472458" y="47870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C42A0C"/>
                </a:solidFill>
              </a:rPr>
              <a:t>24</a:t>
            </a:r>
            <a:endParaRPr b="1" sz="1700">
              <a:solidFill>
                <a:srgbClr val="C42A0C"/>
              </a:solidFill>
            </a:endParaRPr>
          </a:p>
        </p:txBody>
      </p:sp>
      <p:pic>
        <p:nvPicPr>
          <p:cNvPr id="322" name="Google Shape;32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3051" y="1291361"/>
            <a:ext cx="3648900" cy="2465374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5"/>
          <p:cNvSpPr txBox="1"/>
          <p:nvPr>
            <p:ph idx="1" type="body"/>
          </p:nvPr>
        </p:nvSpPr>
        <p:spPr>
          <a:xfrm>
            <a:off x="311700" y="3562450"/>
            <a:ext cx="4152300" cy="939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Alternativa: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Modelo Pŕe-Treinado: VGG16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6"/>
          <p:cNvSpPr/>
          <p:nvPr/>
        </p:nvSpPr>
        <p:spPr>
          <a:xfrm>
            <a:off x="-169650" y="3946525"/>
            <a:ext cx="4886400" cy="333300"/>
          </a:xfrm>
          <a:prstGeom prst="rect">
            <a:avLst/>
          </a:prstGeom>
          <a:solidFill>
            <a:srgbClr val="C42A0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6"/>
          <p:cNvSpPr txBox="1"/>
          <p:nvPr>
            <p:ph idx="1" type="body"/>
          </p:nvPr>
        </p:nvSpPr>
        <p:spPr>
          <a:xfrm>
            <a:off x="311700" y="1123900"/>
            <a:ext cx="4152300" cy="3416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Foram testados 5 modelos nos dados produzidos: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Regressão Linear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K-Vizinhos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Árvore de Decisão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Random Forest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Redes Neurais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330" name="Google Shape;330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1" name="Google Shape;331;p36"/>
          <p:cNvSpPr txBox="1"/>
          <p:nvPr/>
        </p:nvSpPr>
        <p:spPr>
          <a:xfrm>
            <a:off x="0" y="0"/>
            <a:ext cx="9144000" cy="6771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</a:rPr>
              <a:t>Modelagem</a:t>
            </a:r>
            <a:endParaRPr b="1" sz="3200">
              <a:solidFill>
                <a:schemeClr val="lt1"/>
              </a:solidFill>
            </a:endParaRPr>
          </a:p>
        </p:txBody>
      </p:sp>
      <p:sp>
        <p:nvSpPr>
          <p:cNvPr id="332" name="Google Shape;332;p36"/>
          <p:cNvSpPr/>
          <p:nvPr/>
        </p:nvSpPr>
        <p:spPr>
          <a:xfrm>
            <a:off x="4654550" y="679450"/>
            <a:ext cx="4489500" cy="4464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36"/>
          <p:cNvSpPr txBox="1"/>
          <p:nvPr/>
        </p:nvSpPr>
        <p:spPr>
          <a:xfrm>
            <a:off x="-448056" y="4800600"/>
            <a:ext cx="10077600" cy="354000"/>
          </a:xfrm>
          <a:prstGeom prst="rect">
            <a:avLst/>
          </a:prstGeom>
          <a:solidFill>
            <a:srgbClr val="262626"/>
          </a:solidFill>
          <a:ln cap="flat" cmpd="sng" w="19050">
            <a:solidFill>
              <a:srgbClr val="C42A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IME-USP  - Departamento de Ciência da Computação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4" name="Google Shape;334;p36"/>
          <p:cNvSpPr txBox="1"/>
          <p:nvPr>
            <p:ph idx="12" type="sldNum"/>
          </p:nvPr>
        </p:nvSpPr>
        <p:spPr>
          <a:xfrm>
            <a:off x="8472458" y="47870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C42A0C"/>
                </a:solidFill>
              </a:rPr>
              <a:t>24</a:t>
            </a:r>
            <a:endParaRPr b="1" sz="1700">
              <a:solidFill>
                <a:srgbClr val="C42A0C"/>
              </a:solidFill>
            </a:endParaRPr>
          </a:p>
        </p:txBody>
      </p:sp>
      <p:sp>
        <p:nvSpPr>
          <p:cNvPr id="335" name="Google Shape;335;p36"/>
          <p:cNvSpPr txBox="1"/>
          <p:nvPr>
            <p:ph idx="1" type="body"/>
          </p:nvPr>
        </p:nvSpPr>
        <p:spPr>
          <a:xfrm>
            <a:off x="311700" y="3562450"/>
            <a:ext cx="4152300" cy="939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Alternativa: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" sz="2000">
                <a:solidFill>
                  <a:schemeClr val="lt1"/>
                </a:solidFill>
              </a:rPr>
              <a:t>Modelo Pŕe-Treinado: VGG16</a:t>
            </a:r>
            <a:endParaRPr sz="2000">
              <a:solidFill>
                <a:schemeClr val="lt1"/>
              </a:solidFill>
            </a:endParaRPr>
          </a:p>
        </p:txBody>
      </p:sp>
      <p:pic>
        <p:nvPicPr>
          <p:cNvPr id="336" name="Google Shape;336;p36"/>
          <p:cNvPicPr preferRelativeResize="0"/>
          <p:nvPr/>
        </p:nvPicPr>
        <p:blipFill rotWithShape="1">
          <a:blip r:embed="rId3">
            <a:alphaModFix/>
          </a:blip>
          <a:srcRect b="7882" l="25180" r="29408" t="39500"/>
          <a:stretch/>
        </p:blipFill>
        <p:spPr>
          <a:xfrm>
            <a:off x="4857700" y="1517650"/>
            <a:ext cx="4044999" cy="263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6"/>
          <p:cNvSpPr txBox="1"/>
          <p:nvPr/>
        </p:nvSpPr>
        <p:spPr>
          <a:xfrm>
            <a:off x="4857700" y="4148700"/>
            <a:ext cx="4044900" cy="646500"/>
          </a:xfrm>
          <a:prstGeom prst="rect">
            <a:avLst/>
          </a:prstGeom>
          <a:solidFill>
            <a:srgbClr val="C42A0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</a:rPr>
              <a:t>Simonyan, K</a:t>
            </a:r>
            <a:r>
              <a:rPr lang="en" sz="1000">
                <a:solidFill>
                  <a:schemeClr val="lt2"/>
                </a:solidFill>
              </a:rPr>
              <a:t>. (2014). </a:t>
            </a:r>
            <a:r>
              <a:rPr i="1" lang="en" sz="1000">
                <a:solidFill>
                  <a:schemeClr val="lt2"/>
                </a:solidFill>
              </a:rPr>
              <a:t>Very Deep Convolutional Networks for Large-Scale Image Recognition</a:t>
            </a:r>
            <a:endParaRPr i="1" sz="8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</a:rPr>
              <a:t>Arxiv http://arxiv.org/abs/1409.1556</a:t>
            </a:r>
            <a:endParaRPr sz="12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62626"/>
        </a:soli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7"/>
          <p:cNvSpPr txBox="1"/>
          <p:nvPr>
            <p:ph idx="12" type="sldNum"/>
          </p:nvPr>
        </p:nvSpPr>
        <p:spPr>
          <a:xfrm>
            <a:off x="8472458" y="47870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C42A0C"/>
                </a:solidFill>
              </a:rPr>
              <a:t>25</a:t>
            </a:r>
            <a:endParaRPr b="1" sz="1700">
              <a:solidFill>
                <a:srgbClr val="C42A0C"/>
              </a:solidFill>
            </a:endParaRPr>
          </a:p>
        </p:txBody>
      </p:sp>
      <p:pic>
        <p:nvPicPr>
          <p:cNvPr id="343" name="Google Shape;34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9357" y="152400"/>
            <a:ext cx="623116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62626"/>
        </a:solid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8"/>
          <p:cNvSpPr txBox="1"/>
          <p:nvPr>
            <p:ph idx="12" type="sldNum"/>
          </p:nvPr>
        </p:nvSpPr>
        <p:spPr>
          <a:xfrm>
            <a:off x="8472458" y="47870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C42A0C"/>
                </a:solidFill>
              </a:rPr>
              <a:t>26</a:t>
            </a:r>
            <a:endParaRPr b="1" sz="1700">
              <a:solidFill>
                <a:srgbClr val="C42A0C"/>
              </a:solidFill>
            </a:endParaRPr>
          </a:p>
        </p:txBody>
      </p:sp>
      <p:pic>
        <p:nvPicPr>
          <p:cNvPr id="349" name="Google Shape;34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4936" y="340850"/>
            <a:ext cx="4094125" cy="4461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Os modelos desenvolvidos demonstram uma correlação com as avaliações, embora seja fraca . O que pode ser feito?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355" name="Google Shape;355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6" name="Google Shape;356;p39"/>
          <p:cNvSpPr txBox="1"/>
          <p:nvPr/>
        </p:nvSpPr>
        <p:spPr>
          <a:xfrm>
            <a:off x="0" y="0"/>
            <a:ext cx="9144000" cy="677100"/>
          </a:xfrm>
          <a:prstGeom prst="rect">
            <a:avLst/>
          </a:prstGeom>
          <a:solidFill>
            <a:srgbClr val="C42A0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</a:rPr>
              <a:t>Conclusões e Próximos Passos</a:t>
            </a:r>
            <a:endParaRPr b="1" sz="3200">
              <a:solidFill>
                <a:schemeClr val="lt1"/>
              </a:solidFill>
            </a:endParaRPr>
          </a:p>
        </p:txBody>
      </p:sp>
      <p:sp>
        <p:nvSpPr>
          <p:cNvPr id="357" name="Google Shape;357;p39"/>
          <p:cNvSpPr txBox="1"/>
          <p:nvPr/>
        </p:nvSpPr>
        <p:spPr>
          <a:xfrm>
            <a:off x="-448056" y="4800600"/>
            <a:ext cx="10077600" cy="354000"/>
          </a:xfrm>
          <a:prstGeom prst="rect">
            <a:avLst/>
          </a:prstGeom>
          <a:solidFill>
            <a:srgbClr val="262626"/>
          </a:solidFill>
          <a:ln cap="flat" cmpd="sng" w="19050">
            <a:solidFill>
              <a:srgbClr val="C42A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IME-USP  - Departamento de Ciência da Computação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8" name="Google Shape;358;p39"/>
          <p:cNvSpPr txBox="1"/>
          <p:nvPr>
            <p:ph idx="12" type="sldNum"/>
          </p:nvPr>
        </p:nvSpPr>
        <p:spPr>
          <a:xfrm>
            <a:off x="8472458" y="47870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C42A0C"/>
                </a:solidFill>
              </a:rPr>
              <a:t>27</a:t>
            </a:r>
            <a:endParaRPr b="1" sz="1700">
              <a:solidFill>
                <a:srgbClr val="C42A0C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Os modelos desenvolvidos demonstram uma correlação com as avaliações, embora seja</a:t>
            </a:r>
            <a:r>
              <a:rPr lang="en" sz="2000">
                <a:solidFill>
                  <a:schemeClr val="dk1"/>
                </a:solidFill>
              </a:rPr>
              <a:t> fraca </a:t>
            </a:r>
            <a:r>
              <a:rPr lang="en" sz="2000">
                <a:solidFill>
                  <a:schemeClr val="dk1"/>
                </a:solidFill>
              </a:rPr>
              <a:t>. O que pode ser feito?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	Aumentar o conjunto de características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	Utilizar um banco de dados maior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364" name="Google Shape;364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5" name="Google Shape;365;p40"/>
          <p:cNvSpPr txBox="1"/>
          <p:nvPr/>
        </p:nvSpPr>
        <p:spPr>
          <a:xfrm>
            <a:off x="0" y="0"/>
            <a:ext cx="9144000" cy="677100"/>
          </a:xfrm>
          <a:prstGeom prst="rect">
            <a:avLst/>
          </a:prstGeom>
          <a:solidFill>
            <a:srgbClr val="C42A0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</a:rPr>
              <a:t>Conclusões e Próximos Passos</a:t>
            </a:r>
            <a:endParaRPr b="1" sz="3200">
              <a:solidFill>
                <a:schemeClr val="lt1"/>
              </a:solidFill>
            </a:endParaRPr>
          </a:p>
        </p:txBody>
      </p:sp>
      <p:sp>
        <p:nvSpPr>
          <p:cNvPr id="366" name="Google Shape;366;p40"/>
          <p:cNvSpPr txBox="1"/>
          <p:nvPr/>
        </p:nvSpPr>
        <p:spPr>
          <a:xfrm>
            <a:off x="-448056" y="4800600"/>
            <a:ext cx="10077600" cy="354000"/>
          </a:xfrm>
          <a:prstGeom prst="rect">
            <a:avLst/>
          </a:prstGeom>
          <a:solidFill>
            <a:srgbClr val="262626"/>
          </a:solidFill>
          <a:ln cap="flat" cmpd="sng" w="19050">
            <a:solidFill>
              <a:srgbClr val="C42A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IME-USP  - Departamento de Ciência da Computação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7" name="Google Shape;367;p40"/>
          <p:cNvSpPr txBox="1"/>
          <p:nvPr>
            <p:ph idx="12" type="sldNum"/>
          </p:nvPr>
        </p:nvSpPr>
        <p:spPr>
          <a:xfrm>
            <a:off x="8472458" y="47870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C42A0C"/>
                </a:solidFill>
              </a:rPr>
              <a:t>28</a:t>
            </a:r>
            <a:endParaRPr b="1" sz="1700">
              <a:solidFill>
                <a:srgbClr val="C42A0C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O modelo pré-treinado apresentou o melhor desempenho por menos esforço. Quais seriam as desvantagens?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373" name="Google Shape;373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4" name="Google Shape;374;p41"/>
          <p:cNvSpPr txBox="1"/>
          <p:nvPr/>
        </p:nvSpPr>
        <p:spPr>
          <a:xfrm>
            <a:off x="0" y="0"/>
            <a:ext cx="9144000" cy="677100"/>
          </a:xfrm>
          <a:prstGeom prst="rect">
            <a:avLst/>
          </a:prstGeom>
          <a:solidFill>
            <a:srgbClr val="C42A0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</a:rPr>
              <a:t>Conclusões e Próximos Passos</a:t>
            </a:r>
            <a:endParaRPr b="1" sz="3200">
              <a:solidFill>
                <a:schemeClr val="lt1"/>
              </a:solidFill>
            </a:endParaRPr>
          </a:p>
        </p:txBody>
      </p:sp>
      <p:sp>
        <p:nvSpPr>
          <p:cNvPr id="375" name="Google Shape;375;p41"/>
          <p:cNvSpPr txBox="1"/>
          <p:nvPr/>
        </p:nvSpPr>
        <p:spPr>
          <a:xfrm>
            <a:off x="-448056" y="4800600"/>
            <a:ext cx="10077600" cy="354000"/>
          </a:xfrm>
          <a:prstGeom prst="rect">
            <a:avLst/>
          </a:prstGeom>
          <a:solidFill>
            <a:srgbClr val="262626"/>
          </a:solidFill>
          <a:ln cap="flat" cmpd="sng" w="19050">
            <a:solidFill>
              <a:srgbClr val="C42A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IME-USP  - Departamento de Ciência da Computação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6" name="Google Shape;376;p41"/>
          <p:cNvSpPr txBox="1"/>
          <p:nvPr>
            <p:ph idx="12" type="sldNum"/>
          </p:nvPr>
        </p:nvSpPr>
        <p:spPr>
          <a:xfrm>
            <a:off x="8472458" y="47870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C42A0C"/>
                </a:solidFill>
              </a:rPr>
              <a:t>29</a:t>
            </a:r>
            <a:endParaRPr b="1" sz="1700">
              <a:solidFill>
                <a:srgbClr val="C42A0C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62626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275" y="753300"/>
            <a:ext cx="7982426" cy="419845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0" y="0"/>
            <a:ext cx="9144000" cy="677100"/>
          </a:xfrm>
          <a:prstGeom prst="rect">
            <a:avLst/>
          </a:prstGeom>
          <a:solidFill>
            <a:srgbClr val="C42A0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</a:rPr>
              <a:t>Como dizer se uma imagem é bonita?</a:t>
            </a:r>
            <a:endParaRPr b="1" sz="3200">
              <a:solidFill>
                <a:schemeClr val="lt1"/>
              </a:solidFill>
            </a:endParaRPr>
          </a:p>
        </p:txBody>
      </p:sp>
      <p:sp>
        <p:nvSpPr>
          <p:cNvPr id="75" name="Google Shape;75;p15"/>
          <p:cNvSpPr txBox="1"/>
          <p:nvPr>
            <p:ph idx="12" type="sldNum"/>
          </p:nvPr>
        </p:nvSpPr>
        <p:spPr>
          <a:xfrm>
            <a:off x="8472458" y="47870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C42A0C"/>
                </a:solidFill>
              </a:rPr>
              <a:t>2</a:t>
            </a:r>
            <a:endParaRPr b="1" sz="1700">
              <a:solidFill>
                <a:srgbClr val="C42A0C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O modelo pré-treinado apresentou o melhor desempenho por menos esforço. Quais seriam as desvantagens?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	É díficil investigar e entender como são feitas as previsões de redes neurais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	A extração de características da forma tradicional favorece o entendimento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382" name="Google Shape;382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3" name="Google Shape;383;p42"/>
          <p:cNvSpPr txBox="1"/>
          <p:nvPr/>
        </p:nvSpPr>
        <p:spPr>
          <a:xfrm>
            <a:off x="0" y="0"/>
            <a:ext cx="9144000" cy="677100"/>
          </a:xfrm>
          <a:prstGeom prst="rect">
            <a:avLst/>
          </a:prstGeom>
          <a:solidFill>
            <a:srgbClr val="C42A0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</a:rPr>
              <a:t>Conclusões e Próximos Passos</a:t>
            </a:r>
            <a:endParaRPr b="1" sz="3200">
              <a:solidFill>
                <a:schemeClr val="lt1"/>
              </a:solidFill>
            </a:endParaRPr>
          </a:p>
        </p:txBody>
      </p:sp>
      <p:sp>
        <p:nvSpPr>
          <p:cNvPr id="384" name="Google Shape;384;p42"/>
          <p:cNvSpPr txBox="1"/>
          <p:nvPr/>
        </p:nvSpPr>
        <p:spPr>
          <a:xfrm>
            <a:off x="-448056" y="4800600"/>
            <a:ext cx="10077600" cy="354000"/>
          </a:xfrm>
          <a:prstGeom prst="rect">
            <a:avLst/>
          </a:prstGeom>
          <a:solidFill>
            <a:srgbClr val="262626"/>
          </a:solidFill>
          <a:ln cap="flat" cmpd="sng" w="19050">
            <a:solidFill>
              <a:srgbClr val="C42A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IME-USP  - Departamento de Ciência da Computação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5" name="Google Shape;385;p42"/>
          <p:cNvSpPr txBox="1"/>
          <p:nvPr>
            <p:ph idx="12" type="sldNum"/>
          </p:nvPr>
        </p:nvSpPr>
        <p:spPr>
          <a:xfrm>
            <a:off x="8472458" y="47870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C42A0C"/>
                </a:solidFill>
              </a:rPr>
              <a:t>30</a:t>
            </a:r>
            <a:endParaRPr b="1" sz="1700">
              <a:solidFill>
                <a:srgbClr val="C42A0C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 A. Burkov. The Hundred-Page Machine Learning Book. Andriy Burkov, 2019. </a:t>
            </a:r>
            <a:r>
              <a:rPr lang="en" sz="2000">
                <a:solidFill>
                  <a:schemeClr val="dk1"/>
                </a:solidFill>
              </a:rPr>
              <a:t>is</a:t>
            </a:r>
            <a:r>
              <a:rPr lang="en" sz="2000">
                <a:solidFill>
                  <a:schemeClr val="dk1"/>
                </a:solidFill>
              </a:rPr>
              <a:t>bn: 9781999579517.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https://books.google.com.br/books?id=0jbxwQEACAAJ</a:t>
            </a:r>
            <a:r>
              <a:rPr lang="en" sz="2000">
                <a:solidFill>
                  <a:schemeClr val="dk1"/>
                </a:solidFill>
              </a:rPr>
              <a:t>. 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Vlad Hosu et al. “KonIQ-10k: An ecologically valid database for deep learning of blind image quality assessment”. Em: (out. de 2019). doi: 10.1109/TIP.2020.2967829. 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hlinkClick r:id="rId4"/>
              </a:rPr>
              <a:t>http://dx.doi.org/10.1109/TIP.2020.2967829</a:t>
            </a:r>
            <a:r>
              <a:rPr lang="en" sz="2000">
                <a:solidFill>
                  <a:schemeClr val="dk1"/>
                </a:solidFill>
              </a:rPr>
              <a:t>.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Yan Ke, Xiaoou Tang e Feng Jing. “The design of high-level features for photo quality assessment”. Em: vol. 1. 2006, pp. 419–426. isbn: 0769525970. 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doi: 10.1109/CVPR.2006.303. 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Karen Simonyan e Andrew Zisserman. “Very Deep Convolutional Networks for Large-Scale Image Recognition”. Em: (set. de 2014). 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hlinkClick r:id="rId5"/>
              </a:rPr>
              <a:t>http://arxiv.org/abs/1409.1556</a:t>
            </a:r>
            <a:r>
              <a:rPr lang="en" sz="2000">
                <a:solidFill>
                  <a:schemeClr val="dk1"/>
                </a:solidFill>
              </a:rPr>
              <a:t>. 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Stephen Zakrewsky, Kamelia Aryafar e Ali Shokoufandeh. “Item Popularity Prediction in E-commerce Using Image Quality Feature Vectors”. Em: (mai. de 2016). url: 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hlinkClick r:id="rId6"/>
              </a:rPr>
              <a:t>http://arxiv.org/abs/1605.03663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391" name="Google Shape;391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2" name="Google Shape;392;p43"/>
          <p:cNvSpPr txBox="1"/>
          <p:nvPr/>
        </p:nvSpPr>
        <p:spPr>
          <a:xfrm>
            <a:off x="0" y="0"/>
            <a:ext cx="9144000" cy="677100"/>
          </a:xfrm>
          <a:prstGeom prst="rect">
            <a:avLst/>
          </a:prstGeom>
          <a:solidFill>
            <a:srgbClr val="C42A0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</a:rPr>
              <a:t>Bibliografia</a:t>
            </a:r>
            <a:endParaRPr b="1" sz="3200">
              <a:solidFill>
                <a:schemeClr val="lt1"/>
              </a:solidFill>
            </a:endParaRPr>
          </a:p>
        </p:txBody>
      </p:sp>
      <p:sp>
        <p:nvSpPr>
          <p:cNvPr id="393" name="Google Shape;393;p43"/>
          <p:cNvSpPr txBox="1"/>
          <p:nvPr/>
        </p:nvSpPr>
        <p:spPr>
          <a:xfrm>
            <a:off x="-448056" y="4800600"/>
            <a:ext cx="10077600" cy="354000"/>
          </a:xfrm>
          <a:prstGeom prst="rect">
            <a:avLst/>
          </a:prstGeom>
          <a:solidFill>
            <a:srgbClr val="262626"/>
          </a:solidFill>
          <a:ln cap="flat" cmpd="sng" w="19050">
            <a:solidFill>
              <a:srgbClr val="C42A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IME-USP  - Departamento de Ciência da Computação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4" name="Google Shape;394;p43"/>
          <p:cNvSpPr txBox="1"/>
          <p:nvPr>
            <p:ph idx="12" type="sldNum"/>
          </p:nvPr>
        </p:nvSpPr>
        <p:spPr>
          <a:xfrm>
            <a:off x="8472458" y="47870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C42A0C"/>
                </a:solidFill>
              </a:rPr>
              <a:t>31</a:t>
            </a:r>
            <a:endParaRPr b="1" sz="1700">
              <a:solidFill>
                <a:srgbClr val="C42A0C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4"/>
          <p:cNvSpPr/>
          <p:nvPr/>
        </p:nvSpPr>
        <p:spPr>
          <a:xfrm flipH="1">
            <a:off x="-1336359" y="-817909"/>
            <a:ext cx="14725175" cy="6585425"/>
          </a:xfrm>
          <a:custGeom>
            <a:rect b="b" l="l" r="r" t="t"/>
            <a:pathLst>
              <a:path extrusionOk="0" h="263417" w="589007">
                <a:moveTo>
                  <a:pt x="543819" y="11823"/>
                </a:moveTo>
                <a:cubicBezTo>
                  <a:pt x="539682" y="35467"/>
                  <a:pt x="535670" y="117167"/>
                  <a:pt x="515611" y="151155"/>
                </a:cubicBezTo>
                <a:cubicBezTo>
                  <a:pt x="495552" y="185143"/>
                  <a:pt x="474741" y="203650"/>
                  <a:pt x="423466" y="215753"/>
                </a:cubicBezTo>
                <a:cubicBezTo>
                  <a:pt x="372191" y="227856"/>
                  <a:pt x="271334" y="222395"/>
                  <a:pt x="207959" y="223775"/>
                </a:cubicBezTo>
                <a:cubicBezTo>
                  <a:pt x="144585" y="225155"/>
                  <a:pt x="71991" y="223609"/>
                  <a:pt x="43219" y="224031"/>
                </a:cubicBezTo>
                <a:cubicBezTo>
                  <a:pt x="14447" y="224453"/>
                  <a:pt x="36642" y="224944"/>
                  <a:pt x="35327" y="226309"/>
                </a:cubicBezTo>
                <a:cubicBezTo>
                  <a:pt x="34012" y="227674"/>
                  <a:pt x="34763" y="228419"/>
                  <a:pt x="35327" y="232219"/>
                </a:cubicBezTo>
                <a:cubicBezTo>
                  <a:pt x="35891" y="236019"/>
                  <a:pt x="-46663" y="246926"/>
                  <a:pt x="38712" y="249107"/>
                </a:cubicBezTo>
                <a:cubicBezTo>
                  <a:pt x="124087" y="251288"/>
                  <a:pt x="461138" y="282462"/>
                  <a:pt x="547579" y="245307"/>
                </a:cubicBezTo>
                <a:cubicBezTo>
                  <a:pt x="634020" y="208152"/>
                  <a:pt x="558550" y="65514"/>
                  <a:pt x="557359" y="26178"/>
                </a:cubicBezTo>
                <a:cubicBezTo>
                  <a:pt x="556168" y="-13158"/>
                  <a:pt x="542691" y="11683"/>
                  <a:pt x="540434" y="9290"/>
                </a:cubicBezTo>
                <a:cubicBezTo>
                  <a:pt x="538177" y="6898"/>
                  <a:pt x="547956" y="-11821"/>
                  <a:pt x="543819" y="11823"/>
                </a:cubicBezTo>
                <a:close/>
              </a:path>
            </a:pathLst>
          </a:custGeom>
          <a:solidFill>
            <a:srgbClr val="C42A0C"/>
          </a:solidFill>
          <a:ln>
            <a:noFill/>
          </a:ln>
        </p:spPr>
      </p:sp>
      <p:sp>
        <p:nvSpPr>
          <p:cNvPr id="400" name="Google Shape;400;p44"/>
          <p:cNvSpPr txBox="1"/>
          <p:nvPr>
            <p:ph type="ctrTitle"/>
          </p:nvPr>
        </p:nvSpPr>
        <p:spPr>
          <a:xfrm>
            <a:off x="-8850" y="0"/>
            <a:ext cx="9241200" cy="14700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180">
                <a:latin typeface="Roboto"/>
                <a:ea typeface="Roboto"/>
                <a:cs typeface="Roboto"/>
                <a:sym typeface="Roboto"/>
              </a:rPr>
              <a:t>Obrigado</a:t>
            </a:r>
            <a:endParaRPr sz="518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1" name="Google Shape;401;p44"/>
          <p:cNvSpPr txBox="1"/>
          <p:nvPr/>
        </p:nvSpPr>
        <p:spPr>
          <a:xfrm>
            <a:off x="0" y="4802825"/>
            <a:ext cx="9144000" cy="400200"/>
          </a:xfrm>
          <a:prstGeom prst="rect">
            <a:avLst/>
          </a:prstGeom>
          <a:solidFill>
            <a:srgbClr val="262626"/>
          </a:solidFill>
          <a:ln cap="flat" cmpd="sng" w="19050">
            <a:solidFill>
              <a:srgbClr val="C42A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Instituto de Matem</a:t>
            </a: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á</a:t>
            </a: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tica e Estatística da Universidade de São Paulo  - Departamento de Ciência da Computação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2" name="Google Shape;402;p44"/>
          <p:cNvSpPr/>
          <p:nvPr/>
        </p:nvSpPr>
        <p:spPr>
          <a:xfrm>
            <a:off x="-5111750" y="-695325"/>
            <a:ext cx="5103000" cy="6112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44"/>
          <p:cNvSpPr/>
          <p:nvPr/>
        </p:nvSpPr>
        <p:spPr>
          <a:xfrm>
            <a:off x="9152750" y="-1320625"/>
            <a:ext cx="5103000" cy="6633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404" name="Google Shape;404;p44"/>
          <p:cNvSpPr/>
          <p:nvPr/>
        </p:nvSpPr>
        <p:spPr>
          <a:xfrm>
            <a:off x="-3892550" y="5157373"/>
            <a:ext cx="14535000" cy="1997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/>
        </p:nvSpPr>
        <p:spPr>
          <a:xfrm>
            <a:off x="208175" y="917050"/>
            <a:ext cx="7431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Qual imagem mostrar para o usuário? Como automatizar este processo?</a:t>
            </a:r>
            <a:endParaRPr sz="2000"/>
          </a:p>
        </p:txBody>
      </p:sp>
      <p:sp>
        <p:nvSpPr>
          <p:cNvPr id="81" name="Google Shape;81;p16"/>
          <p:cNvSpPr txBox="1"/>
          <p:nvPr/>
        </p:nvSpPr>
        <p:spPr>
          <a:xfrm>
            <a:off x="0" y="0"/>
            <a:ext cx="9144000" cy="677100"/>
          </a:xfrm>
          <a:prstGeom prst="rect">
            <a:avLst/>
          </a:prstGeom>
          <a:solidFill>
            <a:srgbClr val="C42A0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</a:rPr>
              <a:t>Como dizer se uma imagem é bonita?</a:t>
            </a:r>
            <a:endParaRPr b="1" sz="3200">
              <a:solidFill>
                <a:schemeClr val="lt1"/>
              </a:solidFill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275" y="2412775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5650" y="1869850"/>
            <a:ext cx="3105150" cy="14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95600" y="3574825"/>
            <a:ext cx="3257550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67500" y="2905687"/>
            <a:ext cx="2043125" cy="102156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-448056" y="4800600"/>
            <a:ext cx="10077600" cy="354000"/>
          </a:xfrm>
          <a:prstGeom prst="rect">
            <a:avLst/>
          </a:prstGeom>
          <a:solidFill>
            <a:srgbClr val="262626"/>
          </a:solidFill>
          <a:ln cap="flat" cmpd="sng" w="19050">
            <a:solidFill>
              <a:srgbClr val="C42A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IME-USP  - Departamento de Ciência da Computação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" name="Google Shape;87;p16"/>
          <p:cNvSpPr txBox="1"/>
          <p:nvPr>
            <p:ph idx="12" type="sldNum"/>
          </p:nvPr>
        </p:nvSpPr>
        <p:spPr>
          <a:xfrm>
            <a:off x="8472458" y="47870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C42A0C"/>
                </a:solidFill>
              </a:rPr>
              <a:t>3</a:t>
            </a:r>
            <a:endParaRPr b="1" sz="1700">
              <a:solidFill>
                <a:srgbClr val="C42A0C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/>
          <p:nvPr/>
        </p:nvSpPr>
        <p:spPr>
          <a:xfrm>
            <a:off x="4459175" y="397025"/>
            <a:ext cx="4657800" cy="44736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1"/>
                </a:solidFill>
              </a:rPr>
              <a:t>Conteúdo</a:t>
            </a:r>
            <a:endParaRPr b="1" sz="26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Aspectos semânticos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Símbolos e Relacionamentos entre eles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Contexto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	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94" name="Google Shape;9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17"/>
          <p:cNvSpPr txBox="1"/>
          <p:nvPr>
            <p:ph idx="2" type="body"/>
          </p:nvPr>
        </p:nvSpPr>
        <p:spPr>
          <a:xfrm>
            <a:off x="490995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600">
                <a:solidFill>
                  <a:schemeClr val="dk1"/>
                </a:solidFill>
              </a:rPr>
              <a:t>Técnica</a:t>
            </a:r>
            <a:endParaRPr b="1" sz="26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A mesma cena pode ser fotografada de diferentes formas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Fotógrafos profissionais estudam como tirar boas fotos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0" y="0"/>
            <a:ext cx="9144000" cy="677100"/>
          </a:xfrm>
          <a:prstGeom prst="rect">
            <a:avLst/>
          </a:prstGeom>
          <a:solidFill>
            <a:srgbClr val="C42A0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</a:rPr>
              <a:t>Como dizer se uma imagem é bonita?</a:t>
            </a:r>
            <a:endParaRPr b="1" sz="3200">
              <a:solidFill>
                <a:schemeClr val="lt1"/>
              </a:solidFill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-448056" y="4800600"/>
            <a:ext cx="10077600" cy="354000"/>
          </a:xfrm>
          <a:prstGeom prst="rect">
            <a:avLst/>
          </a:prstGeom>
          <a:solidFill>
            <a:srgbClr val="262626"/>
          </a:solidFill>
          <a:ln cap="flat" cmpd="sng" w="19050">
            <a:solidFill>
              <a:srgbClr val="C42A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IME-USP  - Departamento de Ciência da Computação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" name="Google Shape;98;p17"/>
          <p:cNvSpPr txBox="1"/>
          <p:nvPr>
            <p:ph idx="12" type="sldNum"/>
          </p:nvPr>
        </p:nvSpPr>
        <p:spPr>
          <a:xfrm>
            <a:off x="8472458" y="47870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C42A0C"/>
                </a:solidFill>
              </a:rPr>
              <a:t>4</a:t>
            </a:r>
            <a:endParaRPr b="1" sz="1700">
              <a:solidFill>
                <a:srgbClr val="C42A0C"/>
              </a:solidFill>
            </a:endParaRPr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5350" y="1069150"/>
            <a:ext cx="4164501" cy="333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600">
                <a:solidFill>
                  <a:schemeClr val="dk1"/>
                </a:solidFill>
              </a:rPr>
              <a:t>Técnica</a:t>
            </a:r>
            <a:endParaRPr b="1" sz="26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A mesma cena pode ser fotografada de diferentes formas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Fotógrafos profissionais estudam como tirar boas fotos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600">
              <a:solidFill>
                <a:schemeClr val="dk1"/>
              </a:solidFill>
            </a:endParaRPr>
          </a:p>
        </p:txBody>
      </p:sp>
      <p:sp>
        <p:nvSpPr>
          <p:cNvPr id="105" name="Google Shape;105;p18"/>
          <p:cNvSpPr/>
          <p:nvPr/>
        </p:nvSpPr>
        <p:spPr>
          <a:xfrm>
            <a:off x="4459175" y="397025"/>
            <a:ext cx="4657800" cy="44736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18"/>
          <p:cNvSpPr txBox="1"/>
          <p:nvPr/>
        </p:nvSpPr>
        <p:spPr>
          <a:xfrm>
            <a:off x="0" y="0"/>
            <a:ext cx="9144000" cy="677100"/>
          </a:xfrm>
          <a:prstGeom prst="rect">
            <a:avLst/>
          </a:prstGeom>
          <a:solidFill>
            <a:srgbClr val="C42A0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</a:rPr>
              <a:t>Como dizer se uma imagem é bonita?</a:t>
            </a:r>
            <a:endParaRPr b="1" sz="3200">
              <a:solidFill>
                <a:schemeClr val="lt1"/>
              </a:solidFill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-448056" y="4800600"/>
            <a:ext cx="10077600" cy="354000"/>
          </a:xfrm>
          <a:prstGeom prst="rect">
            <a:avLst/>
          </a:prstGeom>
          <a:solidFill>
            <a:srgbClr val="262626"/>
          </a:solidFill>
          <a:ln cap="flat" cmpd="sng" w="19050">
            <a:solidFill>
              <a:srgbClr val="C42A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IME-USP  - Departamento de Ciência da Computação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18"/>
          <p:cNvSpPr txBox="1"/>
          <p:nvPr>
            <p:ph idx="12" type="sldNum"/>
          </p:nvPr>
        </p:nvSpPr>
        <p:spPr>
          <a:xfrm>
            <a:off x="8472458" y="47870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C42A0C"/>
                </a:solidFill>
              </a:rPr>
              <a:t>5</a:t>
            </a:r>
            <a:endParaRPr b="1" sz="1700">
              <a:solidFill>
                <a:srgbClr val="C42A0C"/>
              </a:solidFill>
            </a:endParaRPr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5350" y="1069150"/>
            <a:ext cx="4164501" cy="333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/>
          <p:nvPr/>
        </p:nvSpPr>
        <p:spPr>
          <a:xfrm>
            <a:off x="4535375" y="397025"/>
            <a:ext cx="4657800" cy="44736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Utiliza características relativas a técnicas fotográficas (foco em e-commerce)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Treina um modelo que recebe as características como input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Tem feedbacks positivos dos usuários como alvo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17" name="Google Shape;11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" name="Google Shape;118;p19"/>
          <p:cNvSpPr txBox="1"/>
          <p:nvPr/>
        </p:nvSpPr>
        <p:spPr>
          <a:xfrm>
            <a:off x="0" y="0"/>
            <a:ext cx="9144000" cy="677100"/>
          </a:xfrm>
          <a:prstGeom prst="rect">
            <a:avLst/>
          </a:prstGeom>
          <a:solidFill>
            <a:srgbClr val="C42A0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</a:rPr>
              <a:t>Inspiração</a:t>
            </a:r>
            <a:endParaRPr b="1" sz="3200">
              <a:solidFill>
                <a:schemeClr val="lt1"/>
              </a:solidFill>
            </a:endParaRPr>
          </a:p>
        </p:txBody>
      </p:sp>
      <p:sp>
        <p:nvSpPr>
          <p:cNvPr id="119" name="Google Shape;119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9"/>
          <p:cNvSpPr txBox="1"/>
          <p:nvPr/>
        </p:nvSpPr>
        <p:spPr>
          <a:xfrm>
            <a:off x="-448056" y="4800600"/>
            <a:ext cx="10077600" cy="354000"/>
          </a:xfrm>
          <a:prstGeom prst="rect">
            <a:avLst/>
          </a:prstGeom>
          <a:solidFill>
            <a:srgbClr val="262626"/>
          </a:solidFill>
          <a:ln cap="flat" cmpd="sng" w="19050">
            <a:solidFill>
              <a:srgbClr val="C42A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IME-USP  - Departamento de Ciência da Computação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1" name="Google Shape;12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2800" y="897335"/>
            <a:ext cx="4215700" cy="3247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 txBox="1"/>
          <p:nvPr>
            <p:ph idx="12" type="sldNum"/>
          </p:nvPr>
        </p:nvSpPr>
        <p:spPr>
          <a:xfrm>
            <a:off x="8472458" y="47870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C42A0C"/>
                </a:solidFill>
              </a:rPr>
              <a:t>6</a:t>
            </a:r>
            <a:endParaRPr b="1" sz="1700">
              <a:solidFill>
                <a:srgbClr val="C42A0C"/>
              </a:solidFill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4691821" y="4145260"/>
            <a:ext cx="4215600" cy="646500"/>
          </a:xfrm>
          <a:prstGeom prst="rect">
            <a:avLst/>
          </a:prstGeom>
          <a:solidFill>
            <a:srgbClr val="C42A0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</a:rPr>
              <a:t>Zakrewsky, S. </a:t>
            </a:r>
            <a:r>
              <a:rPr lang="en" sz="1000">
                <a:solidFill>
                  <a:schemeClr val="lt2"/>
                </a:solidFill>
              </a:rPr>
              <a:t>(2016</a:t>
            </a:r>
            <a:r>
              <a:rPr lang="en" sz="1000">
                <a:solidFill>
                  <a:schemeClr val="lt2"/>
                </a:solidFill>
              </a:rPr>
              <a:t>, May 12). </a:t>
            </a:r>
            <a:r>
              <a:rPr i="1" lang="en" sz="1000">
                <a:solidFill>
                  <a:schemeClr val="lt2"/>
                </a:solidFill>
              </a:rPr>
              <a:t>Item Popularity Prediction in E-commerce Using Image Quality Feature </a:t>
            </a:r>
            <a:endParaRPr i="1" sz="8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</a:rPr>
              <a:t>Arxiv. https://arxiv.org/abs/1605.03663</a:t>
            </a:r>
            <a:endParaRPr sz="12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62626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/>
          <p:nvPr/>
        </p:nvSpPr>
        <p:spPr>
          <a:xfrm>
            <a:off x="207425" y="802013"/>
            <a:ext cx="8633700" cy="386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30" name="Google Shape;130;p20"/>
          <p:cNvCxnSpPr/>
          <p:nvPr/>
        </p:nvCxnSpPr>
        <p:spPr>
          <a:xfrm>
            <a:off x="2997441" y="2387162"/>
            <a:ext cx="0" cy="11088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1" name="Google Shape;131;p20"/>
          <p:cNvCxnSpPr/>
          <p:nvPr/>
        </p:nvCxnSpPr>
        <p:spPr>
          <a:xfrm rot="10800000">
            <a:off x="4780997" y="1375635"/>
            <a:ext cx="0" cy="10359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2" name="Google Shape;132;p20"/>
          <p:cNvSpPr/>
          <p:nvPr/>
        </p:nvSpPr>
        <p:spPr>
          <a:xfrm>
            <a:off x="1182600" y="2292975"/>
            <a:ext cx="7224496" cy="188391"/>
          </a:xfrm>
          <a:custGeom>
            <a:rect b="b" l="l" r="r" t="t"/>
            <a:pathLst>
              <a:path extrusionOk="0" h="7992" w="323316">
                <a:moveTo>
                  <a:pt x="0" y="4635"/>
                </a:moveTo>
                <a:lnTo>
                  <a:pt x="281363" y="4868"/>
                </a:lnTo>
                <a:lnTo>
                  <a:pt x="281363" y="7992"/>
                </a:lnTo>
                <a:lnTo>
                  <a:pt x="323316" y="4004"/>
                </a:lnTo>
                <a:lnTo>
                  <a:pt x="281180" y="0"/>
                </a:lnTo>
                <a:lnTo>
                  <a:pt x="281180" y="3285"/>
                </a:lnTo>
                <a:lnTo>
                  <a:pt x="0" y="2618"/>
                </a:lnTo>
                <a:close/>
              </a:path>
            </a:pathLst>
          </a:cu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133" name="Google Shape;133;p20"/>
          <p:cNvCxnSpPr/>
          <p:nvPr/>
        </p:nvCxnSpPr>
        <p:spPr>
          <a:xfrm>
            <a:off x="6642177" y="2372504"/>
            <a:ext cx="0" cy="10665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4" name="Google Shape;134;p20"/>
          <p:cNvSpPr txBox="1"/>
          <p:nvPr/>
        </p:nvSpPr>
        <p:spPr>
          <a:xfrm>
            <a:off x="1433925" y="3508150"/>
            <a:ext cx="2752200" cy="9543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lt1"/>
                </a:solidFill>
              </a:rPr>
              <a:t>2 - Extração das Características</a:t>
            </a:r>
            <a:r>
              <a:rPr b="1" lang="en" sz="2500">
                <a:solidFill>
                  <a:schemeClr val="lt1"/>
                </a:solidFill>
              </a:rPr>
              <a:t> </a:t>
            </a:r>
            <a:endParaRPr b="1" sz="2500">
              <a:solidFill>
                <a:schemeClr val="lt1"/>
              </a:solidFill>
            </a:endParaRPr>
          </a:p>
        </p:txBody>
      </p:sp>
      <p:sp>
        <p:nvSpPr>
          <p:cNvPr id="135" name="Google Shape;135;p20"/>
          <p:cNvSpPr txBox="1"/>
          <p:nvPr/>
        </p:nvSpPr>
        <p:spPr>
          <a:xfrm>
            <a:off x="3623025" y="877900"/>
            <a:ext cx="2557500" cy="569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lt1"/>
                </a:solidFill>
              </a:rPr>
              <a:t>3 - </a:t>
            </a:r>
            <a:r>
              <a:rPr b="1" lang="en" sz="2500">
                <a:solidFill>
                  <a:schemeClr val="lt1"/>
                </a:solidFill>
              </a:rPr>
              <a:t>Modelagem </a:t>
            </a:r>
            <a:endParaRPr b="1" sz="2500">
              <a:solidFill>
                <a:schemeClr val="lt1"/>
              </a:solidFill>
            </a:endParaRPr>
          </a:p>
        </p:txBody>
      </p:sp>
      <p:sp>
        <p:nvSpPr>
          <p:cNvPr id="136" name="Google Shape;136;p20"/>
          <p:cNvSpPr txBox="1"/>
          <p:nvPr/>
        </p:nvSpPr>
        <p:spPr>
          <a:xfrm>
            <a:off x="5602974" y="3438996"/>
            <a:ext cx="2078400" cy="56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lt1"/>
                </a:solidFill>
              </a:rPr>
              <a:t>4 - Análise</a:t>
            </a:r>
            <a:endParaRPr b="1" sz="2500">
              <a:solidFill>
                <a:schemeClr val="lt1"/>
              </a:solidFill>
            </a:endParaRPr>
          </a:p>
        </p:txBody>
      </p:sp>
      <p:cxnSp>
        <p:nvCxnSpPr>
          <p:cNvPr id="137" name="Google Shape;137;p20"/>
          <p:cNvCxnSpPr/>
          <p:nvPr/>
        </p:nvCxnSpPr>
        <p:spPr>
          <a:xfrm rot="10800000">
            <a:off x="1488258" y="1414601"/>
            <a:ext cx="0" cy="9579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8" name="Google Shape;138;p20"/>
          <p:cNvSpPr txBox="1"/>
          <p:nvPr/>
        </p:nvSpPr>
        <p:spPr>
          <a:xfrm>
            <a:off x="377525" y="877888"/>
            <a:ext cx="2078400" cy="56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lt1"/>
                </a:solidFill>
              </a:rPr>
              <a:t>1-Dados</a:t>
            </a:r>
            <a:endParaRPr b="1" sz="2500">
              <a:solidFill>
                <a:schemeClr val="lt1"/>
              </a:solidFill>
            </a:endParaRPr>
          </a:p>
        </p:txBody>
      </p:sp>
      <p:sp>
        <p:nvSpPr>
          <p:cNvPr id="139" name="Google Shape;139;p20"/>
          <p:cNvSpPr txBox="1"/>
          <p:nvPr/>
        </p:nvSpPr>
        <p:spPr>
          <a:xfrm>
            <a:off x="0" y="0"/>
            <a:ext cx="9144000" cy="677100"/>
          </a:xfrm>
          <a:prstGeom prst="rect">
            <a:avLst/>
          </a:prstGeom>
          <a:solidFill>
            <a:srgbClr val="C42A0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</a:rPr>
              <a:t>O Projeto</a:t>
            </a:r>
            <a:endParaRPr b="1" sz="3200">
              <a:solidFill>
                <a:schemeClr val="lt1"/>
              </a:solidFill>
            </a:endParaRPr>
          </a:p>
        </p:txBody>
      </p:sp>
      <p:sp>
        <p:nvSpPr>
          <p:cNvPr id="140" name="Google Shape;140;p20"/>
          <p:cNvSpPr txBox="1"/>
          <p:nvPr/>
        </p:nvSpPr>
        <p:spPr>
          <a:xfrm>
            <a:off x="-448056" y="4800600"/>
            <a:ext cx="10077600" cy="354000"/>
          </a:xfrm>
          <a:prstGeom prst="rect">
            <a:avLst/>
          </a:prstGeom>
          <a:solidFill>
            <a:srgbClr val="262626"/>
          </a:solidFill>
          <a:ln cap="flat" cmpd="sng" w="19050">
            <a:solidFill>
              <a:srgbClr val="C42A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IME-USP  - Departamento de Ciência da Computação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" name="Google Shape;141;p20"/>
          <p:cNvSpPr txBox="1"/>
          <p:nvPr>
            <p:ph idx="12" type="sldNum"/>
          </p:nvPr>
        </p:nvSpPr>
        <p:spPr>
          <a:xfrm>
            <a:off x="8472458" y="47870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C42A0C"/>
                </a:solidFill>
              </a:rPr>
              <a:t>7</a:t>
            </a:r>
            <a:endParaRPr b="1" sz="1700">
              <a:solidFill>
                <a:srgbClr val="C42A0C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Conter imagens de variadas qualidades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Ser exclusivamente Creatives Commons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Conter avaliações das imagens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Tamanho é importante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47" name="Google Shape;14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8" name="Google Shape;148;p21"/>
          <p:cNvSpPr txBox="1"/>
          <p:nvPr/>
        </p:nvSpPr>
        <p:spPr>
          <a:xfrm>
            <a:off x="0" y="0"/>
            <a:ext cx="9144000" cy="6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</a:rPr>
              <a:t>1 - Banco de Dados</a:t>
            </a:r>
            <a:endParaRPr b="1" sz="3200">
              <a:solidFill>
                <a:schemeClr val="lt1"/>
              </a:solidFill>
            </a:endParaRPr>
          </a:p>
        </p:txBody>
      </p:sp>
      <p:sp>
        <p:nvSpPr>
          <p:cNvPr id="149" name="Google Shape;149;p2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1"/>
          <p:cNvSpPr/>
          <p:nvPr/>
        </p:nvSpPr>
        <p:spPr>
          <a:xfrm>
            <a:off x="4492625" y="677100"/>
            <a:ext cx="4657800" cy="44736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1"/>
          <p:cNvSpPr txBox="1"/>
          <p:nvPr/>
        </p:nvSpPr>
        <p:spPr>
          <a:xfrm>
            <a:off x="-448056" y="4800600"/>
            <a:ext cx="10077600" cy="354000"/>
          </a:xfrm>
          <a:prstGeom prst="rect">
            <a:avLst/>
          </a:prstGeom>
          <a:solidFill>
            <a:srgbClr val="262626"/>
          </a:solidFill>
          <a:ln cap="flat" cmpd="sng" w="19050">
            <a:solidFill>
              <a:srgbClr val="C42A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IME-USP  - Departamento de Ciência da Computação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p21"/>
          <p:cNvSpPr txBox="1"/>
          <p:nvPr>
            <p:ph idx="12" type="sldNum"/>
          </p:nvPr>
        </p:nvSpPr>
        <p:spPr>
          <a:xfrm>
            <a:off x="8472458" y="47870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C42A0C"/>
                </a:solidFill>
              </a:rPr>
              <a:t>8</a:t>
            </a:r>
            <a:endParaRPr b="1" sz="1700">
              <a:solidFill>
                <a:srgbClr val="C42A0C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